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docx" ContentType="application/vnd.openxmlformats-officedocument.wordprocessingml.document"/>
  <Default Extension="doc" ContentType="application/msword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31"/>
  </p:handoutMasterIdLst>
  <p:sldIdLst>
    <p:sldId id="256" r:id="rId3"/>
    <p:sldId id="258" r:id="rId4"/>
    <p:sldId id="271" r:id="rId5"/>
    <p:sldId id="272" r:id="rId6"/>
    <p:sldId id="274" r:id="rId7"/>
    <p:sldId id="273" r:id="rId8"/>
    <p:sldId id="284" r:id="rId9"/>
    <p:sldId id="304" r:id="rId10"/>
    <p:sldId id="305" r:id="rId11"/>
    <p:sldId id="306" r:id="rId12"/>
    <p:sldId id="307" r:id="rId13"/>
    <p:sldId id="316" r:id="rId14"/>
    <p:sldId id="317" r:id="rId15"/>
    <p:sldId id="318" r:id="rId16"/>
    <p:sldId id="327" r:id="rId17"/>
    <p:sldId id="328" r:id="rId19"/>
    <p:sldId id="329" r:id="rId20"/>
    <p:sldId id="330" r:id="rId21"/>
    <p:sldId id="339" r:id="rId22"/>
    <p:sldId id="340" r:id="rId23"/>
    <p:sldId id="349" r:id="rId24"/>
    <p:sldId id="286" r:id="rId25"/>
    <p:sldId id="350" r:id="rId26"/>
    <p:sldId id="351" r:id="rId27"/>
    <p:sldId id="353" r:id="rId28"/>
    <p:sldId id="279" r:id="rId29"/>
    <p:sldId id="28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FFFF"/>
    <a:srgbClr val="0687F6"/>
    <a:srgbClr val="1FB6FF"/>
    <a:srgbClr val="09090C"/>
    <a:srgbClr val="8E8C9C"/>
    <a:srgbClr val="FF6600"/>
    <a:srgbClr val="2A2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08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82" y="1128"/>
      </p:cViewPr>
      <p:guideLst>
        <p:guide orient="horz" pos="2113"/>
        <p:guide pos="3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5500-E34B-47FF-ABF1-510F8A59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5C554-412F-4473-8949-5E046E6D9985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15775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10932160" y="0"/>
            <a:ext cx="1259840" cy="6858000"/>
          </a:xfrm>
          <a:prstGeom prst="rect">
            <a:avLst/>
          </a:prstGeom>
          <a:solidFill>
            <a:srgbClr val="090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5500-E34B-47FF-ABF1-510F8A59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5C554-412F-4473-8949-5E046E6D9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5500-E34B-47FF-ABF1-510F8A59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5C554-412F-4473-8949-5E046E6D9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5500-E34B-47FF-ABF1-510F8A59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5C554-412F-4473-8949-5E046E6D9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4587240" y="0"/>
            <a:ext cx="7226122" cy="6911340"/>
          </a:xfrm>
          <a:custGeom>
            <a:avLst/>
            <a:gdLst>
              <a:gd name="connsiteX0" fmla="*/ 2832751 w 7226122"/>
              <a:gd name="connsiteY0" fmla="*/ 0 h 6911340"/>
              <a:gd name="connsiteX1" fmla="*/ 7226122 w 7226122"/>
              <a:gd name="connsiteY1" fmla="*/ 0 h 6911340"/>
              <a:gd name="connsiteX2" fmla="*/ 4393371 w 7226122"/>
              <a:gd name="connsiteY2" fmla="*/ 6911340 h 6911340"/>
              <a:gd name="connsiteX3" fmla="*/ 0 w 7226122"/>
              <a:gd name="connsiteY3" fmla="*/ 6911340 h 691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6122" h="6911340">
                <a:moveTo>
                  <a:pt x="2832751" y="0"/>
                </a:moveTo>
                <a:lnTo>
                  <a:pt x="7226122" y="0"/>
                </a:lnTo>
                <a:lnTo>
                  <a:pt x="4393371" y="6911340"/>
                </a:lnTo>
                <a:lnTo>
                  <a:pt x="0" y="69113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5500-E34B-47FF-ABF1-510F8A59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5C554-412F-4473-8949-5E046E6D9985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5"/>
          <a:stretch>
            <a:fillRect/>
          </a:stretch>
        </p:blipFill>
        <p:spPr>
          <a:xfrm>
            <a:off x="-6223" y="0"/>
            <a:ext cx="1219822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5500-E34B-47FF-ABF1-510F8A59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5C554-412F-4473-8949-5E046E6D9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5500-E34B-47FF-ABF1-510F8A59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5C554-412F-4473-8949-5E046E6D9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5500-E34B-47FF-ABF1-510F8A59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5C554-412F-4473-8949-5E046E6D9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5500-E34B-47FF-ABF1-510F8A59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5C554-412F-4473-8949-5E046E6D9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E5500-E34B-47FF-ABF1-510F8A59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5C554-412F-4473-8949-5E046E6D99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E5500-E34B-47FF-ABF1-510F8A5927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5C554-412F-4473-8949-5E046E6D99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tags" Target="../tags/tag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105.xml"/><Relationship Id="rId32" Type="http://schemas.openxmlformats.org/officeDocument/2006/relationships/tags" Target="../tags/tag104.xml"/><Relationship Id="rId31" Type="http://schemas.openxmlformats.org/officeDocument/2006/relationships/tags" Target="../tags/tag103.xml"/><Relationship Id="rId30" Type="http://schemas.openxmlformats.org/officeDocument/2006/relationships/tags" Target="../tags/tag102.xml"/><Relationship Id="rId3" Type="http://schemas.openxmlformats.org/officeDocument/2006/relationships/tags" Target="../tags/tag75.xml"/><Relationship Id="rId29" Type="http://schemas.openxmlformats.org/officeDocument/2006/relationships/tags" Target="../tags/tag101.xml"/><Relationship Id="rId28" Type="http://schemas.openxmlformats.org/officeDocument/2006/relationships/tags" Target="../tags/tag100.xml"/><Relationship Id="rId27" Type="http://schemas.openxmlformats.org/officeDocument/2006/relationships/tags" Target="../tags/tag99.xml"/><Relationship Id="rId26" Type="http://schemas.openxmlformats.org/officeDocument/2006/relationships/tags" Target="../tags/tag98.xml"/><Relationship Id="rId25" Type="http://schemas.openxmlformats.org/officeDocument/2006/relationships/tags" Target="../tags/tag97.xml"/><Relationship Id="rId24" Type="http://schemas.openxmlformats.org/officeDocument/2006/relationships/tags" Target="../tags/tag96.xml"/><Relationship Id="rId23" Type="http://schemas.openxmlformats.org/officeDocument/2006/relationships/tags" Target="../tags/tag95.xml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tags" Target="../tags/tag74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141.xml"/><Relationship Id="rId32" Type="http://schemas.openxmlformats.org/officeDocument/2006/relationships/tags" Target="../tags/tag140.xml"/><Relationship Id="rId31" Type="http://schemas.openxmlformats.org/officeDocument/2006/relationships/tags" Target="../tags/tag139.xml"/><Relationship Id="rId30" Type="http://schemas.openxmlformats.org/officeDocument/2006/relationships/tags" Target="../tags/tag138.xml"/><Relationship Id="rId3" Type="http://schemas.openxmlformats.org/officeDocument/2006/relationships/tags" Target="../tags/tag111.xml"/><Relationship Id="rId29" Type="http://schemas.openxmlformats.org/officeDocument/2006/relationships/tags" Target="../tags/tag137.xml"/><Relationship Id="rId28" Type="http://schemas.openxmlformats.org/officeDocument/2006/relationships/tags" Target="../tags/tag136.xml"/><Relationship Id="rId27" Type="http://schemas.openxmlformats.org/officeDocument/2006/relationships/tags" Target="../tags/tag135.xml"/><Relationship Id="rId26" Type="http://schemas.openxmlformats.org/officeDocument/2006/relationships/tags" Target="../tags/tag134.xml"/><Relationship Id="rId25" Type="http://schemas.openxmlformats.org/officeDocument/2006/relationships/tags" Target="../tags/tag133.xml"/><Relationship Id="rId24" Type="http://schemas.openxmlformats.org/officeDocument/2006/relationships/tags" Target="../tags/tag132.xml"/><Relationship Id="rId23" Type="http://schemas.openxmlformats.org/officeDocument/2006/relationships/tags" Target="../tags/tag131.xml"/><Relationship Id="rId22" Type="http://schemas.openxmlformats.org/officeDocument/2006/relationships/tags" Target="../tags/tag130.xml"/><Relationship Id="rId21" Type="http://schemas.openxmlformats.org/officeDocument/2006/relationships/tags" Target="../tags/tag129.xml"/><Relationship Id="rId20" Type="http://schemas.openxmlformats.org/officeDocument/2006/relationships/tags" Target="../tags/tag128.xml"/><Relationship Id="rId2" Type="http://schemas.openxmlformats.org/officeDocument/2006/relationships/tags" Target="../tags/tag110.xml"/><Relationship Id="rId19" Type="http://schemas.openxmlformats.org/officeDocument/2006/relationships/tags" Target="../tags/tag127.xml"/><Relationship Id="rId18" Type="http://schemas.openxmlformats.org/officeDocument/2006/relationships/tags" Target="../tags/tag126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tags" Target="../tags/tag109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wmf"/><Relationship Id="rId3" Type="http://schemas.openxmlformats.org/officeDocument/2006/relationships/oleObject" Target="../embeddings/Document2.doc"/><Relationship Id="rId2" Type="http://schemas.openxmlformats.org/officeDocument/2006/relationships/image" Target="../media/image14.wmf"/><Relationship Id="rId1" Type="http://schemas.openxmlformats.org/officeDocument/2006/relationships/package" Target="../embeddings/Document1.docx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3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67.xml"/><Relationship Id="rId32" Type="http://schemas.openxmlformats.org/officeDocument/2006/relationships/tags" Target="../tags/tag66.xml"/><Relationship Id="rId31" Type="http://schemas.openxmlformats.org/officeDocument/2006/relationships/tags" Target="../tags/tag65.xml"/><Relationship Id="rId30" Type="http://schemas.openxmlformats.org/officeDocument/2006/relationships/tags" Target="../tags/tag64.xml"/><Relationship Id="rId3" Type="http://schemas.openxmlformats.org/officeDocument/2006/relationships/tags" Target="../tags/tag37.xml"/><Relationship Id="rId29" Type="http://schemas.openxmlformats.org/officeDocument/2006/relationships/tags" Target="../tags/tag63.xml"/><Relationship Id="rId28" Type="http://schemas.openxmlformats.org/officeDocument/2006/relationships/tags" Target="../tags/tag62.xml"/><Relationship Id="rId27" Type="http://schemas.openxmlformats.org/officeDocument/2006/relationships/tags" Target="../tags/tag61.xml"/><Relationship Id="rId26" Type="http://schemas.openxmlformats.org/officeDocument/2006/relationships/tags" Target="../tags/tag60.xml"/><Relationship Id="rId25" Type="http://schemas.openxmlformats.org/officeDocument/2006/relationships/tags" Target="../tags/tag59.xml"/><Relationship Id="rId24" Type="http://schemas.openxmlformats.org/officeDocument/2006/relationships/tags" Target="../tags/tag58.xml"/><Relationship Id="rId23" Type="http://schemas.openxmlformats.org/officeDocument/2006/relationships/tags" Target="../tags/tag57.xml"/><Relationship Id="rId22" Type="http://schemas.openxmlformats.org/officeDocument/2006/relationships/tags" Target="../tags/tag56.xml"/><Relationship Id="rId21" Type="http://schemas.openxmlformats.org/officeDocument/2006/relationships/tags" Target="../tags/tag55.xml"/><Relationship Id="rId20" Type="http://schemas.openxmlformats.org/officeDocument/2006/relationships/tags" Target="../tags/tag54.xml"/><Relationship Id="rId2" Type="http://schemas.openxmlformats.org/officeDocument/2006/relationships/tags" Target="../tags/tag36.xml"/><Relationship Id="rId19" Type="http://schemas.openxmlformats.org/officeDocument/2006/relationships/tags" Target="../tags/tag53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tags" Target="../tags/tag3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tags" Target="../tags/tag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4959985" y="2729865"/>
            <a:ext cx="71869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EdgeOs8.1功能特性简介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 rot="21423837">
            <a:off x="7364095" y="4450080"/>
            <a:ext cx="3978275" cy="45720"/>
          </a:xfrm>
          <a:custGeom>
            <a:avLst/>
            <a:gdLst>
              <a:gd name="connsiteX0" fmla="*/ 0 w 3267672"/>
              <a:gd name="connsiteY0" fmla="*/ 200055 h 400110"/>
              <a:gd name="connsiteX1" fmla="*/ 1633836 w 3267672"/>
              <a:gd name="connsiteY1" fmla="*/ 0 h 400110"/>
              <a:gd name="connsiteX2" fmla="*/ 3267672 w 3267672"/>
              <a:gd name="connsiteY2" fmla="*/ 200055 h 400110"/>
              <a:gd name="connsiteX3" fmla="*/ 1633836 w 3267672"/>
              <a:gd name="connsiteY3" fmla="*/ 400110 h 400110"/>
              <a:gd name="connsiteX4" fmla="*/ 0 w 3267672"/>
              <a:gd name="connsiteY4" fmla="*/ 200055 h 400110"/>
              <a:gd name="connsiteX0-1" fmla="*/ 56 w 3267728"/>
              <a:gd name="connsiteY0-2" fmla="*/ 200055 h 230834"/>
              <a:gd name="connsiteX1-3" fmla="*/ 1633892 w 3267728"/>
              <a:gd name="connsiteY1-4" fmla="*/ 0 h 230834"/>
              <a:gd name="connsiteX2-5" fmla="*/ 3267728 w 3267728"/>
              <a:gd name="connsiteY2-6" fmla="*/ 200055 h 230834"/>
              <a:gd name="connsiteX3-7" fmla="*/ 1590349 w 3267728"/>
              <a:gd name="connsiteY3-8" fmla="*/ 88053 h 230834"/>
              <a:gd name="connsiteX4-9" fmla="*/ 56 w 3267728"/>
              <a:gd name="connsiteY4-10" fmla="*/ 200055 h 230834"/>
              <a:gd name="connsiteX0-11" fmla="*/ 0 w 3267672"/>
              <a:gd name="connsiteY0-12" fmla="*/ 200055 h 226090"/>
              <a:gd name="connsiteX1-13" fmla="*/ 1633836 w 3267672"/>
              <a:gd name="connsiteY1-14" fmla="*/ 0 h 226090"/>
              <a:gd name="connsiteX2-15" fmla="*/ 3267672 w 3267672"/>
              <a:gd name="connsiteY2-16" fmla="*/ 200055 h 226090"/>
              <a:gd name="connsiteX3-17" fmla="*/ 1590293 w 3267672"/>
              <a:gd name="connsiteY3-18" fmla="*/ 88053 h 226090"/>
              <a:gd name="connsiteX4-19" fmla="*/ 0 w 3267672"/>
              <a:gd name="connsiteY4-20" fmla="*/ 200055 h 226090"/>
              <a:gd name="connsiteX0-21" fmla="*/ 0 w 3267672"/>
              <a:gd name="connsiteY0-22" fmla="*/ 200055 h 237233"/>
              <a:gd name="connsiteX1-23" fmla="*/ 1633836 w 3267672"/>
              <a:gd name="connsiteY1-24" fmla="*/ 0 h 237233"/>
              <a:gd name="connsiteX2-25" fmla="*/ 3267672 w 3267672"/>
              <a:gd name="connsiteY2-26" fmla="*/ 200055 h 237233"/>
              <a:gd name="connsiteX3-27" fmla="*/ 1590293 w 3267672"/>
              <a:gd name="connsiteY3-28" fmla="*/ 88053 h 237233"/>
              <a:gd name="connsiteX4-29" fmla="*/ 0 w 3267672"/>
              <a:gd name="connsiteY4-30" fmla="*/ 200055 h 2372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67672" h="237233">
                <a:moveTo>
                  <a:pt x="0" y="200055"/>
                </a:moveTo>
                <a:cubicBezTo>
                  <a:pt x="7257" y="185380"/>
                  <a:pt x="731493" y="0"/>
                  <a:pt x="1633836" y="0"/>
                </a:cubicBezTo>
                <a:cubicBezTo>
                  <a:pt x="2536179" y="0"/>
                  <a:pt x="3267672" y="89568"/>
                  <a:pt x="3267672" y="200055"/>
                </a:cubicBezTo>
                <a:cubicBezTo>
                  <a:pt x="3267672" y="310542"/>
                  <a:pt x="2156677" y="145062"/>
                  <a:pt x="1590293" y="88053"/>
                </a:cubicBezTo>
                <a:cubicBezTo>
                  <a:pt x="1023909" y="31044"/>
                  <a:pt x="530098" y="162721"/>
                  <a:pt x="0" y="2000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9538335" y="5849620"/>
            <a:ext cx="2471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</a:rPr>
              <a:t>KEDACOM</a:t>
            </a:r>
            <a:endParaRPr lang="en-US" altLang="zh-CN" sz="2400" dirty="0">
              <a:solidFill>
                <a:schemeClr val="bg1"/>
              </a:solidFill>
              <a:latin typeface="Arial Black" panose="020B0A04020102020204" charset="0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1215483" y="5752618"/>
            <a:ext cx="358815" cy="0"/>
          </a:xfrm>
          <a:prstGeom prst="line">
            <a:avLst/>
          </a:prstGeom>
          <a:ln w="22225">
            <a:solidFill>
              <a:srgbClr val="0687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9405" y="2654300"/>
            <a:ext cx="4713605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多方位多层次的高安全性</a:t>
            </a:r>
            <a:endParaRPr lang="zh-CN" altLang="en-US" sz="66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169" y="3554135"/>
            <a:ext cx="5027448" cy="1309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从物理安全、系统安全、应用安全、</a:t>
            </a:r>
            <a:r>
              <a:rPr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数据安全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、网络安全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个维度，全面构筑一个具有高度安全性的基础软件平台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占位符 9" descr="安全"/>
          <p:cNvPicPr>
            <a:picLocks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27694" y="1045845"/>
            <a:ext cx="1297028" cy="144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29910" y="513352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数据安全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11793" y="601950"/>
            <a:ext cx="283178" cy="283178"/>
            <a:chOff x="6666248" y="2091660"/>
            <a:chExt cx="283178" cy="283178"/>
          </a:xfrm>
        </p:grpSpPr>
        <p:sp>
          <p:nvSpPr>
            <p:cNvPr id="13" name="椭圆 12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5629910" y="1157605"/>
            <a:ext cx="5067935" cy="71818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数字信封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GB-35114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及其扩展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，能够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对数据加密采用的对称秘钥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进行非对称加密的数字信封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29910" y="2686685"/>
            <a:ext cx="5067935" cy="101346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媒体数据安全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基于GB-35114及其扩展，能够对媒体数据进行加密处理，确保媒体数据能够被安全存储、传递、调阅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29910" y="4493260"/>
            <a:ext cx="5067935" cy="101346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业务和配置数据安全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采用WXSQLite安全加密数据库对业务数据和配置数据进行安全存储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对导出数据进行加密保护，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敏感信息的泄露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9405" y="2654300"/>
            <a:ext cx="4713605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多方位多层次的高安全性</a:t>
            </a:r>
            <a:endParaRPr lang="zh-CN" altLang="en-US" sz="66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169" y="3554135"/>
            <a:ext cx="5027448" cy="119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从物理安全、系统安全、应用安全、数据安全、</a:t>
            </a:r>
            <a:r>
              <a:rPr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网络安全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个维度，全面构筑一个具有高度安全性的基础软件平台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占位符 9" descr="安全"/>
          <p:cNvPicPr>
            <a:picLocks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27693" y="1055370"/>
            <a:ext cx="1297028" cy="144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29910" y="513352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网络安全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11793" y="601950"/>
            <a:ext cx="283178" cy="283178"/>
            <a:chOff x="6666248" y="2091660"/>
            <a:chExt cx="283178" cy="283178"/>
          </a:xfrm>
        </p:grpSpPr>
        <p:sp>
          <p:nvSpPr>
            <p:cNvPr id="13" name="椭圆 12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5629910" y="1011555"/>
            <a:ext cx="5067935" cy="101346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安全网络传输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提供SSL/TLS安全网络访问、传输服务，保证数据在网络访问传输过程中的隐私保护和数据完整性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29910" y="2204720"/>
            <a:ext cx="5067935" cy="160337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安全网络服务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采用高安全性的网络服务替换具有安全隐患的服务；网络会话采用高复杂强随机的会话凭证，ssh服务支持自动注销；非必须的网络服务默认均为关闭状态，服务端口均可自定义修改，降低安全威胁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29910" y="4025900"/>
            <a:ext cx="5067935" cy="130810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网络防火墙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提供基于iptable &amp; Netfilter的网络防火墙服务，能够进行IP/MAC地址过滤、黑白名单管理以及禁止/允许ping响应。可对网络访问源进行过滤管理和防止ARP网络欺骗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29910" y="5525770"/>
            <a:ext cx="5067935" cy="71818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无线网络安全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提供高安全级别加密认证方式的WIFI AP服务和静默模式的WIFI Station服务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6" grpId="0"/>
      <p:bldP spid="27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15987" y="2654300"/>
            <a:ext cx="3520440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广泛的网络适应性</a:t>
            </a:r>
            <a:endParaRPr lang="zh-CN" altLang="en-US" sz="66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169" y="3554135"/>
            <a:ext cx="5027448" cy="141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在IPV4的基础上，全面支持IPV6；独特的KTCP传输技术，能够在兼容TCP Socket的基础上实现更好的丢包重传、带宽预测，极大提高网络传输的可靠性和适应性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29910" y="820057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IPV6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11793" y="908655"/>
            <a:ext cx="283178" cy="283178"/>
            <a:chOff x="6666248" y="2091660"/>
            <a:chExt cx="283178" cy="283178"/>
          </a:xfrm>
        </p:grpSpPr>
        <p:sp>
          <p:nvSpPr>
            <p:cNvPr id="13" name="椭圆 12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7" name="图片占位符 6" descr="网络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940555" y="1045210"/>
            <a:ext cx="1471304" cy="144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29910" y="1351320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全面的IPV6支持，包括有线网络/移动网络的IPV6支持、各类上联/下联协议服务应用的IPV6支持、各类网络服务的IPV6支持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29910" y="3751217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KTCP</a:t>
            </a:r>
            <a:endParaRPr lang="en-US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311793" y="3839815"/>
            <a:ext cx="283178" cy="283178"/>
            <a:chOff x="6666248" y="2091660"/>
            <a:chExt cx="283178" cy="283178"/>
          </a:xfrm>
        </p:grpSpPr>
        <p:sp>
          <p:nvSpPr>
            <p:cNvPr id="16" name="椭圆 15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5629910" y="4253270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KTCP网络传输技术，无需要求收发两端同时支持，即可进行带宽预测和数据重传，能够在恶劣的网络状况下进行数据的平滑稳定传输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15670" y="2654300"/>
            <a:ext cx="3143250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去插件</a:t>
            </a:r>
            <a:r>
              <a:rPr lang="en-US" altLang="zh-CN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32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169" y="3554135"/>
            <a:ext cx="5027448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去插件化Web技术，使Web客户端无需再安装各类插件程序，便于跨平台使用，兼容性更广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6" descr="C:\Users\james\Desktop\新建文件夹\edgeos81\web.pngweb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1769428" y="1045210"/>
            <a:ext cx="1435735" cy="144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29910" y="854750"/>
            <a:ext cx="5027448" cy="507365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利用wasm（WebAssembly）与MSE（Media Source Extensions）技术，实现H.265/H.264媒体流的网页播放，从而使Web客户端无需再安装各类插件程序，具有更广的兼容性和更强的可用性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---跨平台使用，能够方便的在麒麟、UOS甚  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至Android等基于linux内核的操作系统和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windows操作系统中使用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，提升了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户端的兼容性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---不必再受插件技术的限制而迫使用户只能用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几年前旧版本的浏览器。用户可随着技术的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进步，自由的对浏览器版本进行升级，大大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提高了可用性和友好性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9620" y="2654300"/>
            <a:ext cx="3851910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丰富全面的日志体系</a:t>
            </a:r>
            <a:endParaRPr lang="zh-CN" altLang="en-US" sz="32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1851" y="3554135"/>
            <a:ext cx="5027448" cy="141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具有丰富的各类用户日志和多种类型/级别的开发者日志，全面完善整个日志体系。便于各种事件和系统信息的追溯以及未来的运维和大数据分析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6" descr="C:\Users\james\Desktop\新建文件夹\edgeos81\日志.png日志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1977708" y="1250543"/>
            <a:ext cx="1435735" cy="9188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29910" y="454932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用户日志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11793" y="543530"/>
            <a:ext cx="283178" cy="283178"/>
            <a:chOff x="6666248" y="2091660"/>
            <a:chExt cx="283178" cy="283178"/>
          </a:xfrm>
        </p:grpSpPr>
        <p:sp>
          <p:nvSpPr>
            <p:cNvPr id="13" name="椭圆 12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629910" y="986195"/>
            <a:ext cx="5027448" cy="175196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丰富的用户日志，包括报警、系统异常、用户操作、系统信息四大类别，各类别中又划分为若干中不同类型，可记录用户所关心的所有报警、操作和系统类日志，并提供方便快捷的检索、导出功能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56910" y="3152140"/>
            <a:ext cx="1852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开发者日志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38793" y="3241010"/>
            <a:ext cx="283178" cy="283178"/>
            <a:chOff x="6666248" y="2091660"/>
            <a:chExt cx="283178" cy="283178"/>
          </a:xfrm>
        </p:grpSpPr>
        <p:sp>
          <p:nvSpPr>
            <p:cNvPr id="15" name="椭圆 14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5756910" y="3683675"/>
            <a:ext cx="5027448" cy="241617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完善的开发者日志体系，能够完整的记录开发者所关心的各类运行状态和调试信息，包括记录在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的重要日志（防火墙、异常堆栈、内核错误、审计日志、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日志等）、内存日志（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app/api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调用信息、资源状态、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Notice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日志等，并定时写入硬盘或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输出到屏幕的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日志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2765" y="2654300"/>
            <a:ext cx="4329430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支持多种协议服务平台</a:t>
            </a:r>
            <a:endParaRPr lang="zh-CN" altLang="en-US" sz="32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1851" y="3554135"/>
            <a:ext cx="5027448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支持多种协议，可上联多种基于相关协议的业务服务平台，从而构建各类解决方案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6" descr="C:\Users\james\Desktop\新建文件夹\edgeos81\协议.png协议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2066608" y="1305788"/>
            <a:ext cx="1261745" cy="9188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29910" y="454932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GB28181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11793" y="543530"/>
            <a:ext cx="283178" cy="283178"/>
            <a:chOff x="6666248" y="2091660"/>
            <a:chExt cx="283178" cy="283178"/>
          </a:xfrm>
        </p:grpSpPr>
        <p:sp>
          <p:nvSpPr>
            <p:cNvPr id="13" name="椭圆 12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629910" y="869355"/>
            <a:ext cx="5027448" cy="75565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安全防范视频监控联网系统信息传输、交换、控制技术要求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29910" y="2135545"/>
            <a:ext cx="5027448" cy="42354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开放式网络视频接口论坛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29910" y="2797175"/>
            <a:ext cx="2003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GA/T1400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11793" y="2886045"/>
            <a:ext cx="283178" cy="283178"/>
            <a:chOff x="6666248" y="2091660"/>
            <a:chExt cx="283178" cy="283178"/>
          </a:xfrm>
        </p:grpSpPr>
        <p:sp>
          <p:nvSpPr>
            <p:cNvPr id="20" name="椭圆 1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629910" y="3211870"/>
            <a:ext cx="5027448" cy="42354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公安视频图像信息应用系统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29910" y="3858895"/>
            <a:ext cx="2003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GRCP</a:t>
            </a:r>
            <a:r>
              <a:rPr lang="zh-CN" altLang="en-US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311793" y="3947765"/>
            <a:ext cx="283178" cy="283178"/>
            <a:chOff x="6666248" y="2091660"/>
            <a:chExt cx="283178" cy="283178"/>
          </a:xfrm>
        </p:grpSpPr>
        <p:sp>
          <p:nvSpPr>
            <p:cNvPr id="25" name="椭圆 24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5630545" y="1721122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Onvif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12428" y="1809720"/>
            <a:ext cx="283178" cy="283178"/>
            <a:chOff x="6666248" y="2091660"/>
            <a:chExt cx="283178" cy="283178"/>
          </a:xfrm>
        </p:grpSpPr>
        <p:sp>
          <p:nvSpPr>
            <p:cNvPr id="30" name="椭圆 2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5629910" y="4675777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COI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311793" y="4764375"/>
            <a:ext cx="283178" cy="283178"/>
            <a:chOff x="6666248" y="2091660"/>
            <a:chExt cx="283178" cy="283178"/>
          </a:xfrm>
        </p:grpSpPr>
        <p:sp>
          <p:nvSpPr>
            <p:cNvPr id="34" name="椭圆 33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5629910" y="5090200"/>
            <a:ext cx="5027448" cy="141986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Common Operating Interface（公用操作接口），是人脸通系列产品对接管理平台的公用操作接口，提供面部识别等数据的下发/上报等服务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17" grpId="0"/>
      <p:bldP spid="22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2765" y="2654300"/>
            <a:ext cx="4329430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支持多种协议服务平台</a:t>
            </a:r>
            <a:endParaRPr lang="zh-CN" altLang="en-US" sz="32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1851" y="3554135"/>
            <a:ext cx="5027448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支持多种协议，可上联多种基于相关协议的业务服务平台，从而构建各类解决方案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6" descr="C:\Users\james\Desktop\新建文件夹\edgeos81\协议.png协议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2066608" y="1305788"/>
            <a:ext cx="1261745" cy="91884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629910" y="981750"/>
            <a:ext cx="5027448" cy="141986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Simple Device Streaming media Control Protocol（简单流媒体设备控制协议），提供基于RTMP协议的与流媒体/交互服务器之间的音视频与数据通信服务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29910" y="2680335"/>
            <a:ext cx="2003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PDNS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11793" y="2769205"/>
            <a:ext cx="283178" cy="283178"/>
            <a:chOff x="6666248" y="2091660"/>
            <a:chExt cx="283178" cy="283178"/>
          </a:xfrm>
        </p:grpSpPr>
        <p:sp>
          <p:nvSpPr>
            <p:cNvPr id="20" name="椭圆 1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629910" y="3095030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Passive DNS（被动DNS），提供对前端设备http和websocket的内网穿透服务，从而实现跨NAT访问设备的全功能Web客户端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30545" y="567327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SDSCP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12428" y="655925"/>
            <a:ext cx="283178" cy="283178"/>
            <a:chOff x="6666248" y="2091660"/>
            <a:chExt cx="283178" cy="283178"/>
          </a:xfrm>
        </p:grpSpPr>
        <p:sp>
          <p:nvSpPr>
            <p:cNvPr id="30" name="椭圆 2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629910" y="4413885"/>
            <a:ext cx="2003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信鸽</a:t>
            </a:r>
            <a:endParaRPr lang="zh-CN" altLang="en-US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11793" y="4502755"/>
            <a:ext cx="283178" cy="283178"/>
            <a:chOff x="6666248" y="2091660"/>
            <a:chExt cx="283178" cy="283178"/>
          </a:xfrm>
        </p:grpSpPr>
        <p:sp>
          <p:nvSpPr>
            <p:cNvPr id="10" name="椭圆 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629910" y="4828580"/>
            <a:ext cx="5027448" cy="141986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前端设备智能管理平台，采用WebSocket协议和CGI协议，支持设备管理、配置管理、批量升级、日志收集与管理、安全管理、用户分析、PDNS入口等功能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22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2900" y="2654300"/>
            <a:ext cx="4676140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基于智能框架的车牌业务</a:t>
            </a:r>
            <a:endParaRPr lang="zh-CN" altLang="en-US" sz="32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7246" y="3554135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基于智能框架，扩展车辆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车牌业务，涵盖车牌布控库、车辆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车牌的检测保存、车牌比对和相关联动、车辆检索等相关业务功能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6" descr="C:\Users\james\Desktop\新建文件夹\edgeos81\车辆.png车辆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2050098" y="1354683"/>
            <a:ext cx="1261745" cy="82105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629910" y="981750"/>
            <a:ext cx="5027448" cy="75565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建立进行比对的车牌底库，是后续布防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比对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联动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30545" y="2008505"/>
            <a:ext cx="233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车辆</a:t>
            </a:r>
            <a:r>
              <a:rPr lang="en-US" alt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车牌检测</a:t>
            </a:r>
            <a:endParaRPr lang="zh-CN" altLang="en-US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12428" y="2097375"/>
            <a:ext cx="283178" cy="283178"/>
            <a:chOff x="6666248" y="2091660"/>
            <a:chExt cx="283178" cy="283178"/>
          </a:xfrm>
        </p:grpSpPr>
        <p:sp>
          <p:nvSpPr>
            <p:cNvPr id="20" name="椭圆 1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629910" y="2423200"/>
            <a:ext cx="5027448" cy="75565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对指定通道进行车辆/车牌的检测、保存以及相应的联动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30545" y="567055"/>
            <a:ext cx="2093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车牌布控库</a:t>
            </a:r>
            <a:endParaRPr lang="zh-CN" altLang="en-US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12428" y="655925"/>
            <a:ext cx="283178" cy="283178"/>
            <a:chOff x="6666248" y="2091660"/>
            <a:chExt cx="283178" cy="283178"/>
          </a:xfrm>
        </p:grpSpPr>
        <p:sp>
          <p:nvSpPr>
            <p:cNvPr id="30" name="椭圆 2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630545" y="3464560"/>
            <a:ext cx="2003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车牌比对</a:t>
            </a:r>
            <a:endParaRPr lang="zh-CN" altLang="en-US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12428" y="3553430"/>
            <a:ext cx="283178" cy="283178"/>
            <a:chOff x="6666248" y="2091660"/>
            <a:chExt cx="283178" cy="283178"/>
          </a:xfrm>
        </p:grpSpPr>
        <p:sp>
          <p:nvSpPr>
            <p:cNvPr id="10" name="椭圆 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629910" y="3879255"/>
            <a:ext cx="5027448" cy="75565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对车辆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车牌的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检测结果与指定车牌布控库进行比对，并根据设置进行相应联动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30545" y="4925060"/>
            <a:ext cx="2335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车辆检索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312428" y="5013930"/>
            <a:ext cx="283178" cy="283178"/>
            <a:chOff x="6666248" y="2091660"/>
            <a:chExt cx="283178" cy="283178"/>
          </a:xfrm>
        </p:grpSpPr>
        <p:sp>
          <p:nvSpPr>
            <p:cNvPr id="12" name="椭圆 11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629910" y="5339755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根据车牌号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车辆属性等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对指定通道进行车辆检索，以及对黑名单报警、白名单报警、白名单日志进行检索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22" grpId="0"/>
      <p:bldP spid="16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9865" y="2654300"/>
            <a:ext cx="5069205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各类新增和完善的业务功能</a:t>
            </a:r>
            <a:endParaRPr lang="zh-CN" altLang="en-US" sz="32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0743" y="3554135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完善各类协议下的业务功能支持、完善地理定位方案；新增蓝牙、报警音、多种下联模式等业务功能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6" descr="C:\Users\james\Desktop\新建文件夹\edgeos81\功能.png功能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2219967" y="1354683"/>
            <a:ext cx="1009002" cy="1080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775960" y="1157010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Onvif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协议下各类事件支持，包括事件参数设置、事件发送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接收等，功能上完全兼容原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vsip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协议对事件的支持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76595" y="2636520"/>
            <a:ext cx="2803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完善地理定位方案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521960" y="2725390"/>
            <a:ext cx="283178" cy="283178"/>
            <a:chOff x="6666248" y="2091660"/>
            <a:chExt cx="283178" cy="283178"/>
          </a:xfrm>
        </p:grpSpPr>
        <p:sp>
          <p:nvSpPr>
            <p:cNvPr id="20" name="椭圆 1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775960" y="3051215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能灵活设置地理定位模式，并可根据实际场景自动调整定位采集频率；位置信息可向多个服务平台和目标按照所设置的报送方式进行报送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76595" y="742315"/>
            <a:ext cx="470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en-US" alt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Onvif</a:t>
            </a:r>
            <a:r>
              <a:rPr lang="zh-CN" altLang="en-US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协议各类事件支持</a:t>
            </a:r>
            <a:endParaRPr lang="zh-CN" altLang="en-US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521960" y="831185"/>
            <a:ext cx="283178" cy="283178"/>
            <a:chOff x="6666248" y="2091660"/>
            <a:chExt cx="283178" cy="283178"/>
          </a:xfrm>
        </p:grpSpPr>
        <p:sp>
          <p:nvSpPr>
            <p:cNvPr id="30" name="椭圆 2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776595" y="4443095"/>
            <a:ext cx="2003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endParaRPr lang="zh-CN" altLang="en-US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458460" y="4531995"/>
            <a:ext cx="283210" cy="283210"/>
          </a:xfrm>
          <a:prstGeom prst="ellipse">
            <a:avLst/>
          </a:prstGeom>
          <a:solidFill>
            <a:srgbClr val="068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521960" y="4595495"/>
            <a:ext cx="156210" cy="156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75960" y="4857790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，可设置蓝牙设备名称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对附近蓝牙设备的搜索、连接配对、已配对设备的排序、解除配对等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2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9865" y="2654300"/>
            <a:ext cx="5069205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各类新增和完善的业务功能</a:t>
            </a:r>
            <a:endParaRPr lang="zh-CN" altLang="en-US" sz="32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0743" y="3554135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完善各类协议下的业务功能支持、完善地理定位方案；新增蓝牙、报警音、多种下联模式等业务功能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6" descr="C:\Users\james\Desktop\新建文件夹\edgeos81\功能.png功能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2219967" y="1354683"/>
            <a:ext cx="1009002" cy="1080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717540" y="1288455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支持蜂鸣器声音报警和音频输出声音报警；针对音频输出声音报警，可选择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合成语音并配置合成语音的文字、也可选择其他报警音频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18175" y="3585845"/>
            <a:ext cx="2803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多种下联模式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400058" y="3674715"/>
            <a:ext cx="283178" cy="283178"/>
            <a:chOff x="6666248" y="2091660"/>
            <a:chExt cx="283178" cy="283178"/>
          </a:xfrm>
        </p:grpSpPr>
        <p:sp>
          <p:nvSpPr>
            <p:cNvPr id="20" name="椭圆 1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717540" y="4000540"/>
            <a:ext cx="5027448" cy="108775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Onvif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协议下联设备，支持多种下联模式以适应不同类型的设备，模式包括单源、多源、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Keda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鱼眼、单源多通道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18175" y="873760"/>
            <a:ext cx="180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报警音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00058" y="962630"/>
            <a:ext cx="283178" cy="283178"/>
            <a:chOff x="6666248" y="2091660"/>
            <a:chExt cx="283178" cy="283178"/>
          </a:xfrm>
        </p:grpSpPr>
        <p:sp>
          <p:nvSpPr>
            <p:cNvPr id="30" name="椭圆 2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418527" y="-701242"/>
            <a:ext cx="7267004" cy="7267004"/>
          </a:xfrm>
          <a:prstGeom prst="ellipse">
            <a:avLst/>
          </a:prstGeom>
          <a:noFill/>
          <a:ln>
            <a:solidFill>
              <a:schemeClr val="bg1">
                <a:alpha val="16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64955" y="615950"/>
            <a:ext cx="1837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28025" y="788670"/>
            <a:ext cx="481330" cy="361315"/>
            <a:chOff x="2017459" y="865542"/>
            <a:chExt cx="287591" cy="196274"/>
          </a:xfrm>
          <a:solidFill>
            <a:srgbClr val="0687F6"/>
          </a:solidFill>
        </p:grpSpPr>
        <p:sp>
          <p:nvSpPr>
            <p:cNvPr id="3" name="箭头: V 形 2"/>
            <p:cNvSpPr/>
            <p:nvPr/>
          </p:nvSpPr>
          <p:spPr>
            <a:xfrm>
              <a:off x="2137410" y="865542"/>
              <a:ext cx="167640" cy="19627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箭头: V 形 13"/>
            <p:cNvSpPr/>
            <p:nvPr/>
          </p:nvSpPr>
          <p:spPr>
            <a:xfrm>
              <a:off x="2017459" y="865542"/>
              <a:ext cx="167640" cy="19627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170581" y="2003062"/>
            <a:ext cx="2682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sz="20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16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总体介绍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70581" y="3198813"/>
            <a:ext cx="2696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70581" y="4317127"/>
            <a:ext cx="33064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sz="20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关键性能指标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70581" y="5349428"/>
            <a:ext cx="21018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sz="20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solidFill>
                  <a:srgbClr val="8E8C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690888" y="5438027"/>
            <a:ext cx="283178" cy="283178"/>
            <a:chOff x="6666248" y="2091660"/>
            <a:chExt cx="283178" cy="283178"/>
          </a:xfrm>
        </p:grpSpPr>
        <p:sp>
          <p:nvSpPr>
            <p:cNvPr id="35" name="椭圆 34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9645015" y="6154420"/>
            <a:ext cx="2471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</a:rPr>
              <a:t>KEDACOM</a:t>
            </a:r>
            <a:endParaRPr lang="en-US" altLang="zh-CN" sz="2400" dirty="0">
              <a:solidFill>
                <a:schemeClr val="bg1"/>
              </a:solidFill>
              <a:latin typeface="Arial Black" panose="020B0A04020102020204" charset="0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91523" y="2091660"/>
            <a:ext cx="283178" cy="283178"/>
            <a:chOff x="6666248" y="2091660"/>
            <a:chExt cx="283178" cy="283178"/>
          </a:xfrm>
        </p:grpSpPr>
        <p:sp>
          <p:nvSpPr>
            <p:cNvPr id="8" name="椭圆 7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91523" y="3287411"/>
            <a:ext cx="283178" cy="283178"/>
            <a:chOff x="6666248" y="2091660"/>
            <a:chExt cx="283178" cy="283178"/>
          </a:xfrm>
        </p:grpSpPr>
        <p:sp>
          <p:nvSpPr>
            <p:cNvPr id="13" name="椭圆 12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691523" y="4405725"/>
            <a:ext cx="283178" cy="283178"/>
            <a:chOff x="6666248" y="2091660"/>
            <a:chExt cx="283178" cy="283178"/>
          </a:xfrm>
        </p:grpSpPr>
        <p:sp>
          <p:nvSpPr>
            <p:cNvPr id="17" name="椭圆 16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89865" y="2654300"/>
            <a:ext cx="5069205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便于裁剪移植的开放式架构</a:t>
            </a:r>
            <a:endParaRPr lang="zh-CN" altLang="en-US" sz="32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0743" y="3554135"/>
            <a:ext cx="5027448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开放式架构，具有标准化、可裁剪、可移植的特点，便于产品部门进行产品化</a:t>
            </a:r>
            <a:endParaRPr 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占位符 6" descr="C:\Users\james\Desktop\新建文件夹\edgeos81\架构.png架构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2133873" y="1225075"/>
            <a:ext cx="1181188" cy="1260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717540" y="1142405"/>
            <a:ext cx="5027448" cy="75565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支持标准的Onvif、GB28181、RTSP、RTMP等标准控制协议和传输协议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18175" y="2621915"/>
            <a:ext cx="2803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可裁剪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400058" y="2710785"/>
            <a:ext cx="283178" cy="283178"/>
            <a:chOff x="6666248" y="2091660"/>
            <a:chExt cx="283178" cy="283178"/>
          </a:xfrm>
        </p:grpSpPr>
        <p:sp>
          <p:nvSpPr>
            <p:cNvPr id="20" name="椭圆 1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5717540" y="3036610"/>
            <a:ext cx="5027448" cy="75565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能够根据产品能力集要求，便捷的对各功能模块进行裁剪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18175" y="727710"/>
            <a:ext cx="180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00058" y="816580"/>
            <a:ext cx="283178" cy="283178"/>
            <a:chOff x="6666248" y="2091660"/>
            <a:chExt cx="283178" cy="283178"/>
          </a:xfrm>
        </p:grpSpPr>
        <p:sp>
          <p:nvSpPr>
            <p:cNvPr id="30" name="椭圆 2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717540" y="4803815"/>
            <a:ext cx="5027448" cy="42354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能够快捷的适配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芯片方案平台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18175" y="4389120"/>
            <a:ext cx="180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可移植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400058" y="4477990"/>
            <a:ext cx="283178" cy="283178"/>
            <a:chOff x="6666248" y="2091660"/>
            <a:chExt cx="283178" cy="283178"/>
          </a:xfrm>
        </p:grpSpPr>
        <p:sp>
          <p:nvSpPr>
            <p:cNvPr id="10" name="椭圆 9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22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09392" y="2336393"/>
            <a:ext cx="6278880" cy="1999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  </a:t>
            </a:r>
            <a:endParaRPr lang="en-US" altLang="zh-CN" sz="4400" dirty="0">
              <a:gradFill flip="none" rotWithShape="1"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0" dirty="0">
                <a:gradFill flip="none" rotWithShape="1"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关键性能指标</a:t>
            </a:r>
            <a:endParaRPr lang="zh-CN" altLang="en-US" sz="8000" dirty="0">
              <a:gradFill flip="none" rotWithShape="1"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76756" y="2512485"/>
            <a:ext cx="10426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PA-燕尾形 38"/>
          <p:cNvSpPr/>
          <p:nvPr>
            <p:custDataLst>
              <p:tags r:id="rId1"/>
            </p:custDataLst>
          </p:nvPr>
        </p:nvSpPr>
        <p:spPr>
          <a:xfrm>
            <a:off x="6191357" y="4515042"/>
            <a:ext cx="11214" cy="13129"/>
          </a:xfrm>
          <a:prstGeom prst="chevron">
            <a:avLst/>
          </a:prstGeom>
          <a:solidFill>
            <a:srgbClr val="1FB6FF">
              <a:alpha val="619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PA-燕尾形 39"/>
          <p:cNvSpPr/>
          <p:nvPr>
            <p:custDataLst>
              <p:tags r:id="rId2"/>
            </p:custDataLst>
          </p:nvPr>
        </p:nvSpPr>
        <p:spPr>
          <a:xfrm>
            <a:off x="9846814" y="4469413"/>
            <a:ext cx="89160" cy="104387"/>
          </a:xfrm>
          <a:prstGeom prst="chevron">
            <a:avLst/>
          </a:prstGeom>
          <a:solidFill>
            <a:srgbClr val="1FB6FF">
              <a:alpha val="92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PA-燕尾形 42"/>
          <p:cNvSpPr/>
          <p:nvPr>
            <p:custDataLst>
              <p:tags r:id="rId3"/>
            </p:custDataLst>
          </p:nvPr>
        </p:nvSpPr>
        <p:spPr>
          <a:xfrm>
            <a:off x="6246829" y="4496613"/>
            <a:ext cx="42695" cy="49986"/>
          </a:xfrm>
          <a:prstGeom prst="chevron">
            <a:avLst/>
          </a:prstGeom>
          <a:solidFill>
            <a:srgbClr val="1FB6FF">
              <a:alpha val="3147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PA-燕尾形 46"/>
          <p:cNvSpPr/>
          <p:nvPr>
            <p:custDataLst>
              <p:tags r:id="rId4"/>
            </p:custDataLst>
          </p:nvPr>
        </p:nvSpPr>
        <p:spPr>
          <a:xfrm>
            <a:off x="6385900" y="4438592"/>
            <a:ext cx="141809" cy="166029"/>
          </a:xfrm>
          <a:prstGeom prst="chevron">
            <a:avLst/>
          </a:prstGeom>
          <a:solidFill>
            <a:srgbClr val="1FB6FF">
              <a:alpha val="906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PA-燕尾形 48"/>
          <p:cNvSpPr/>
          <p:nvPr>
            <p:custDataLst>
              <p:tags r:id="rId5"/>
            </p:custDataLst>
          </p:nvPr>
        </p:nvSpPr>
        <p:spPr>
          <a:xfrm>
            <a:off x="8225674" y="4438638"/>
            <a:ext cx="141729" cy="165936"/>
          </a:xfrm>
          <a:prstGeom prst="chevron">
            <a:avLst/>
          </a:prstGeom>
          <a:solidFill>
            <a:srgbClr val="1FB6FF">
              <a:alpha val="802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PA-燕尾形 49"/>
          <p:cNvSpPr/>
          <p:nvPr>
            <p:custDataLst>
              <p:tags r:id="rId6"/>
            </p:custDataLst>
          </p:nvPr>
        </p:nvSpPr>
        <p:spPr>
          <a:xfrm>
            <a:off x="6757537" y="4453739"/>
            <a:ext cx="115932" cy="135735"/>
          </a:xfrm>
          <a:prstGeom prst="chevron">
            <a:avLst/>
          </a:prstGeom>
          <a:solidFill>
            <a:srgbClr val="1FB6FF">
              <a:alpha val="1506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PA-燕尾形 51"/>
          <p:cNvSpPr/>
          <p:nvPr>
            <p:custDataLst>
              <p:tags r:id="rId7"/>
            </p:custDataLst>
          </p:nvPr>
        </p:nvSpPr>
        <p:spPr>
          <a:xfrm>
            <a:off x="7207676" y="4518483"/>
            <a:ext cx="5335" cy="6246"/>
          </a:xfrm>
          <a:prstGeom prst="chevron">
            <a:avLst/>
          </a:prstGeom>
          <a:solidFill>
            <a:srgbClr val="1FB6FF">
              <a:alpha val="604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PA-燕尾形 52"/>
          <p:cNvSpPr/>
          <p:nvPr>
            <p:custDataLst>
              <p:tags r:id="rId8"/>
            </p:custDataLst>
          </p:nvPr>
        </p:nvSpPr>
        <p:spPr>
          <a:xfrm>
            <a:off x="7118177" y="4495122"/>
            <a:ext cx="45241" cy="52969"/>
          </a:xfrm>
          <a:prstGeom prst="chevron">
            <a:avLst/>
          </a:prstGeom>
          <a:solidFill>
            <a:srgbClr val="1FB6FF">
              <a:alpha val="966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5" name="PA-燕尾形 54"/>
          <p:cNvSpPr/>
          <p:nvPr>
            <p:custDataLst>
              <p:tags r:id="rId9"/>
            </p:custDataLst>
          </p:nvPr>
        </p:nvSpPr>
        <p:spPr>
          <a:xfrm>
            <a:off x="7327471" y="4480483"/>
            <a:ext cx="70247" cy="82246"/>
          </a:xfrm>
          <a:prstGeom prst="chevron">
            <a:avLst/>
          </a:prstGeom>
          <a:solidFill>
            <a:srgbClr val="1FB6FF">
              <a:alpha val="878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PA-燕尾形 57"/>
          <p:cNvSpPr/>
          <p:nvPr>
            <p:custDataLst>
              <p:tags r:id="rId10"/>
            </p:custDataLst>
          </p:nvPr>
        </p:nvSpPr>
        <p:spPr>
          <a:xfrm>
            <a:off x="7556308" y="4445337"/>
            <a:ext cx="130286" cy="152538"/>
          </a:xfrm>
          <a:prstGeom prst="chevron">
            <a:avLst/>
          </a:prstGeom>
          <a:solidFill>
            <a:srgbClr val="1FB6FF">
              <a:alpha val="529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PA-燕尾形 58"/>
          <p:cNvSpPr/>
          <p:nvPr>
            <p:custDataLst>
              <p:tags r:id="rId11"/>
            </p:custDataLst>
          </p:nvPr>
        </p:nvSpPr>
        <p:spPr>
          <a:xfrm>
            <a:off x="7441976" y="4480584"/>
            <a:ext cx="70074" cy="82044"/>
          </a:xfrm>
          <a:prstGeom prst="chevron">
            <a:avLst/>
          </a:prstGeom>
          <a:solidFill>
            <a:srgbClr val="1FB6FF">
              <a:alpha val="2746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PA-燕尾形 63"/>
          <p:cNvSpPr/>
          <p:nvPr>
            <p:custDataLst>
              <p:tags r:id="rId12"/>
            </p:custDataLst>
          </p:nvPr>
        </p:nvSpPr>
        <p:spPr>
          <a:xfrm>
            <a:off x="6571967" y="4438881"/>
            <a:ext cx="141312" cy="165450"/>
          </a:xfrm>
          <a:prstGeom prst="chevron">
            <a:avLst/>
          </a:prstGeom>
          <a:solidFill>
            <a:srgbClr val="1FB6FF">
              <a:alpha val="563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" name="PA-燕尾形 65"/>
          <p:cNvSpPr/>
          <p:nvPr>
            <p:custDataLst>
              <p:tags r:id="rId13"/>
            </p:custDataLst>
          </p:nvPr>
        </p:nvSpPr>
        <p:spPr>
          <a:xfrm>
            <a:off x="6333782" y="4517005"/>
            <a:ext cx="7860" cy="9202"/>
          </a:xfrm>
          <a:prstGeom prst="chevron">
            <a:avLst/>
          </a:prstGeom>
          <a:solidFill>
            <a:srgbClr val="1FB6FF">
              <a:alpha val="706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" name="PA-燕尾形 66"/>
          <p:cNvSpPr/>
          <p:nvPr>
            <p:custDataLst>
              <p:tags r:id="rId14"/>
            </p:custDataLst>
          </p:nvPr>
        </p:nvSpPr>
        <p:spPr>
          <a:xfrm>
            <a:off x="6917727" y="4430175"/>
            <a:ext cx="156192" cy="182863"/>
          </a:xfrm>
          <a:prstGeom prst="chevron">
            <a:avLst/>
          </a:prstGeom>
          <a:solidFill>
            <a:srgbClr val="1FB6FF">
              <a:alpha val="515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" name="PA-燕尾形 72"/>
          <p:cNvSpPr/>
          <p:nvPr>
            <p:custDataLst>
              <p:tags r:id="rId15"/>
            </p:custDataLst>
          </p:nvPr>
        </p:nvSpPr>
        <p:spPr>
          <a:xfrm>
            <a:off x="7257269" y="4506418"/>
            <a:ext cx="25944" cy="30376"/>
          </a:xfrm>
          <a:prstGeom prst="chevron">
            <a:avLst/>
          </a:prstGeom>
          <a:solidFill>
            <a:srgbClr val="1FB6FF">
              <a:alpha val="827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PA-燕尾形 75"/>
          <p:cNvSpPr/>
          <p:nvPr>
            <p:custDataLst>
              <p:tags r:id="rId16"/>
            </p:custDataLst>
          </p:nvPr>
        </p:nvSpPr>
        <p:spPr>
          <a:xfrm>
            <a:off x="7844084" y="4503337"/>
            <a:ext cx="31209" cy="36539"/>
          </a:xfrm>
          <a:prstGeom prst="chevron">
            <a:avLst/>
          </a:prstGeom>
          <a:solidFill>
            <a:srgbClr val="1FB6FF">
              <a:alpha val="144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" name="PA-燕尾形 76"/>
          <p:cNvSpPr/>
          <p:nvPr>
            <p:custDataLst>
              <p:tags r:id="rId17"/>
            </p:custDataLst>
          </p:nvPr>
        </p:nvSpPr>
        <p:spPr>
          <a:xfrm>
            <a:off x="7730852" y="4481228"/>
            <a:ext cx="68974" cy="80756"/>
          </a:xfrm>
          <a:prstGeom prst="chevron">
            <a:avLst/>
          </a:prstGeom>
          <a:solidFill>
            <a:srgbClr val="1FB6FF">
              <a:alpha val="506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8" name="PA-燕尾形 77"/>
          <p:cNvSpPr/>
          <p:nvPr>
            <p:custDataLst>
              <p:tags r:id="rId18"/>
            </p:custDataLst>
          </p:nvPr>
        </p:nvSpPr>
        <p:spPr>
          <a:xfrm>
            <a:off x="7919551" y="4464997"/>
            <a:ext cx="96699" cy="113218"/>
          </a:xfrm>
          <a:prstGeom prst="chevron">
            <a:avLst/>
          </a:prstGeom>
          <a:solidFill>
            <a:srgbClr val="1FB6FF">
              <a:alpha val="4423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PA-燕尾形 79"/>
          <p:cNvSpPr/>
          <p:nvPr>
            <p:custDataLst>
              <p:tags r:id="rId19"/>
            </p:custDataLst>
          </p:nvPr>
        </p:nvSpPr>
        <p:spPr>
          <a:xfrm>
            <a:off x="8120332" y="4485847"/>
            <a:ext cx="61084" cy="71519"/>
          </a:xfrm>
          <a:prstGeom prst="chevron">
            <a:avLst/>
          </a:prstGeom>
          <a:solidFill>
            <a:srgbClr val="1FB6FF">
              <a:alpha val="7817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PA-燕尾形 80"/>
          <p:cNvSpPr/>
          <p:nvPr>
            <p:custDataLst>
              <p:tags r:id="rId20"/>
            </p:custDataLst>
          </p:nvPr>
        </p:nvSpPr>
        <p:spPr>
          <a:xfrm>
            <a:off x="8060508" y="4512494"/>
            <a:ext cx="15566" cy="18225"/>
          </a:xfrm>
          <a:prstGeom prst="chevron">
            <a:avLst/>
          </a:prstGeom>
          <a:solidFill>
            <a:srgbClr val="1FB6FF">
              <a:alpha val="6878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PA-燕尾形 83"/>
          <p:cNvSpPr/>
          <p:nvPr>
            <p:custDataLst>
              <p:tags r:id="rId21"/>
            </p:custDataLst>
          </p:nvPr>
        </p:nvSpPr>
        <p:spPr>
          <a:xfrm>
            <a:off x="8411661" y="4436240"/>
            <a:ext cx="145825" cy="170732"/>
          </a:xfrm>
          <a:prstGeom prst="chevron">
            <a:avLst/>
          </a:prstGeom>
          <a:solidFill>
            <a:srgbClr val="1FB6FF">
              <a:alpha val="729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PA-燕尾形 84"/>
          <p:cNvSpPr/>
          <p:nvPr>
            <p:custDataLst>
              <p:tags r:id="rId22"/>
            </p:custDataLst>
          </p:nvPr>
        </p:nvSpPr>
        <p:spPr>
          <a:xfrm>
            <a:off x="8781330" y="4507043"/>
            <a:ext cx="24877" cy="29126"/>
          </a:xfrm>
          <a:prstGeom prst="chevron">
            <a:avLst/>
          </a:prstGeom>
          <a:solidFill>
            <a:srgbClr val="1FB6FF">
              <a:alpha val="650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PA-燕尾形 85"/>
          <p:cNvSpPr/>
          <p:nvPr>
            <p:custDataLst>
              <p:tags r:id="rId23"/>
            </p:custDataLst>
          </p:nvPr>
        </p:nvSpPr>
        <p:spPr>
          <a:xfrm>
            <a:off x="8601744" y="4442383"/>
            <a:ext cx="135328" cy="158446"/>
          </a:xfrm>
          <a:prstGeom prst="chevron">
            <a:avLst/>
          </a:prstGeom>
          <a:solidFill>
            <a:srgbClr val="1FB6FF">
              <a:alpha val="3421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" name="PA-燕尾形 87"/>
          <p:cNvSpPr/>
          <p:nvPr>
            <p:custDataLst>
              <p:tags r:id="rId24"/>
            </p:custDataLst>
          </p:nvPr>
        </p:nvSpPr>
        <p:spPr>
          <a:xfrm>
            <a:off x="8850465" y="4516725"/>
            <a:ext cx="8339" cy="9763"/>
          </a:xfrm>
          <a:prstGeom prst="chevron">
            <a:avLst/>
          </a:prstGeom>
          <a:solidFill>
            <a:srgbClr val="1FB6FF">
              <a:alpha val="992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9" name="PA-燕尾形 88"/>
          <p:cNvSpPr/>
          <p:nvPr>
            <p:custDataLst>
              <p:tags r:id="rId25"/>
            </p:custDataLst>
          </p:nvPr>
        </p:nvSpPr>
        <p:spPr>
          <a:xfrm>
            <a:off x="8965899" y="4483089"/>
            <a:ext cx="65796" cy="77034"/>
          </a:xfrm>
          <a:prstGeom prst="chevron">
            <a:avLst/>
          </a:prstGeom>
          <a:solidFill>
            <a:srgbClr val="1FB6FF">
              <a:alpha val="155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PA-燕尾形 89"/>
          <p:cNvSpPr/>
          <p:nvPr>
            <p:custDataLst>
              <p:tags r:id="rId26"/>
            </p:custDataLst>
          </p:nvPr>
        </p:nvSpPr>
        <p:spPr>
          <a:xfrm>
            <a:off x="8903062" y="4510730"/>
            <a:ext cx="18579" cy="21752"/>
          </a:xfrm>
          <a:prstGeom prst="chevron">
            <a:avLst/>
          </a:prstGeom>
          <a:solidFill>
            <a:srgbClr val="1FB6FF">
              <a:alpha val="958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2" name="PA-燕尾形 91"/>
          <p:cNvSpPr/>
          <p:nvPr>
            <p:custDataLst>
              <p:tags r:id="rId27"/>
            </p:custDataLst>
          </p:nvPr>
        </p:nvSpPr>
        <p:spPr>
          <a:xfrm>
            <a:off x="9075953" y="4462702"/>
            <a:ext cx="100622" cy="117808"/>
          </a:xfrm>
          <a:prstGeom prst="chevron">
            <a:avLst/>
          </a:prstGeom>
          <a:solidFill>
            <a:srgbClr val="1FB6FF">
              <a:alpha val="119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3" name="PA-燕尾形 92"/>
          <p:cNvSpPr/>
          <p:nvPr>
            <p:custDataLst>
              <p:tags r:id="rId28"/>
            </p:custDataLst>
          </p:nvPr>
        </p:nvSpPr>
        <p:spPr>
          <a:xfrm>
            <a:off x="9323097" y="4506937"/>
            <a:ext cx="25059" cy="29339"/>
          </a:xfrm>
          <a:prstGeom prst="chevron">
            <a:avLst/>
          </a:prstGeom>
          <a:solidFill>
            <a:srgbClr val="1FB6FF">
              <a:alpha val="884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4" name="PA-燕尾形 93"/>
          <p:cNvSpPr/>
          <p:nvPr>
            <p:custDataLst>
              <p:tags r:id="rId29"/>
            </p:custDataLst>
          </p:nvPr>
        </p:nvSpPr>
        <p:spPr>
          <a:xfrm>
            <a:off x="9220833" y="4487649"/>
            <a:ext cx="58006" cy="67914"/>
          </a:xfrm>
          <a:prstGeom prst="chevron">
            <a:avLst/>
          </a:prstGeom>
          <a:solidFill>
            <a:srgbClr val="1FB6FF">
              <a:alpha val="7813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5" name="PA-燕尾形 94"/>
          <p:cNvSpPr/>
          <p:nvPr>
            <p:custDataLst>
              <p:tags r:id="rId30"/>
            </p:custDataLst>
          </p:nvPr>
        </p:nvSpPr>
        <p:spPr>
          <a:xfrm>
            <a:off x="9523360" y="4484289"/>
            <a:ext cx="63747" cy="74635"/>
          </a:xfrm>
          <a:prstGeom prst="chevron">
            <a:avLst/>
          </a:prstGeom>
          <a:solidFill>
            <a:srgbClr val="1FB6FF">
              <a:alpha val="691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6" name="PA-燕尾形 95"/>
          <p:cNvSpPr/>
          <p:nvPr>
            <p:custDataLst>
              <p:tags r:id="rId31"/>
            </p:custDataLst>
          </p:nvPr>
        </p:nvSpPr>
        <p:spPr>
          <a:xfrm>
            <a:off x="9392414" y="4470859"/>
            <a:ext cx="86688" cy="101495"/>
          </a:xfrm>
          <a:prstGeom prst="chevron">
            <a:avLst/>
          </a:prstGeom>
          <a:solidFill>
            <a:srgbClr val="1FB6FF">
              <a:alpha val="3361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7" name="PA-燕尾形 96"/>
          <p:cNvSpPr/>
          <p:nvPr>
            <p:custDataLst>
              <p:tags r:id="rId32"/>
            </p:custDataLst>
          </p:nvPr>
        </p:nvSpPr>
        <p:spPr>
          <a:xfrm>
            <a:off x="9740969" y="4485560"/>
            <a:ext cx="61576" cy="72093"/>
          </a:xfrm>
          <a:prstGeom prst="chevron">
            <a:avLst/>
          </a:prstGeom>
          <a:solidFill>
            <a:srgbClr val="1FB6FF">
              <a:alpha val="45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8" name="PA-燕尾形 97"/>
          <p:cNvSpPr/>
          <p:nvPr>
            <p:custDataLst>
              <p:tags r:id="rId33"/>
            </p:custDataLst>
          </p:nvPr>
        </p:nvSpPr>
        <p:spPr>
          <a:xfrm>
            <a:off x="9631365" y="4483353"/>
            <a:ext cx="65346" cy="76507"/>
          </a:xfrm>
          <a:prstGeom prst="chevron">
            <a:avLst/>
          </a:prstGeom>
          <a:solidFill>
            <a:srgbClr val="1FB6FF">
              <a:alpha val="32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139680" y="6154420"/>
            <a:ext cx="1976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</a:rPr>
              <a:t>KEDACOM</a:t>
            </a:r>
            <a:endParaRPr lang="en-US" altLang="zh-CN" sz="2400" dirty="0">
              <a:solidFill>
                <a:schemeClr val="bg1"/>
              </a:solidFill>
              <a:latin typeface="Arial Black" panose="020B0A04020102020204" charset="0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电子产品, 电路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r="17256"/>
          <a:stretch>
            <a:fillRect/>
          </a:stretch>
        </p:blipFill>
        <p:spPr>
          <a:xfrm>
            <a:off x="673735" y="1728153"/>
            <a:ext cx="3196590" cy="3196590"/>
          </a:xfrm>
          <a:prstGeom prst="ellips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532874" y="242334"/>
            <a:ext cx="36258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关键性能指标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4457700" y="310515"/>
          <a:ext cx="7223125" cy="5982970"/>
        </p:xfrm>
        <a:graphic>
          <a:graphicData uri="http://schemas.openxmlformats.org/drawingml/2006/table">
            <a:tbl>
              <a:tblPr/>
              <a:tblGrid>
                <a:gridCol w="830580"/>
                <a:gridCol w="1652270"/>
                <a:gridCol w="4740275"/>
              </a:tblGrid>
              <a:tr h="401955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指 标</a:t>
                      </a:r>
                      <a:endParaRPr lang="zh-CN" sz="16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说 明</a:t>
                      </a:r>
                      <a:endParaRPr lang="zh-CN" sz="16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tcPr>
                </a:tc>
              </a:tr>
              <a:tr h="396000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监控点最大接入数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设计最大支持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512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路接入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视音频传输时延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200ms~400ms</a:t>
                      </a:r>
                      <a:endParaRPr lang="en-US" sz="12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唇音同步误差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&lt;150ms</a:t>
                      </a: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告警传输时延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&lt;300ms</a:t>
                      </a: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控制指令传输时延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&lt;300ms</a:t>
                      </a: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 row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数据写入能力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单盘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4Mbps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×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64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（以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skylake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方案 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 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hi3536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方案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产品为例）</a:t>
                      </a:r>
                      <a:endParaRPr lang="zh-CN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 vMerge="1">
                  <a:tcPr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多盘条带化写入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4Mbps</a:t>
                      </a:r>
                      <a:r>
                        <a:rPr lang="zh-CN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×</a:t>
                      </a: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128</a:t>
                      </a:r>
                      <a:r>
                        <a:rPr lang="zh-CN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（以</a:t>
                      </a: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skylake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方案</a:t>
                      </a:r>
                      <a:r>
                        <a:rPr lang="zh-CN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产品为例）</a:t>
                      </a:r>
                      <a:endParaRPr lang="zh-CN" altLang="zh-CN" sz="1200" kern="100" dirty="0" smtClea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240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数据读取能力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&gt;=96Mbps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（以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skylake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方案 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 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hi3536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方案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产品为例）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540385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数据发送能力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&gt;=320Mbps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（以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hi3536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方案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产品为例）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&gt;=704Mbps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（以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skylake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方案产品为例）</a:t>
                      </a:r>
                      <a:endParaRPr lang="zh-CN" alt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539750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录像回放能力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最大16路同步回放，24路同时回放（以hi3536方案 / skylake方案产品为例）</a:t>
                      </a:r>
                      <a:endParaRPr lang="zh-CN" sz="12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540385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视频编</a:t>
                      </a:r>
                      <a:r>
                        <a:rPr lang="en-US" alt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解码格式</a:t>
                      </a:r>
                      <a:endParaRPr lang="en-US" alt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H265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Baseline /Main/High Profile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H.264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Baseline /Main/High Profile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）、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MJPEG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sz="1200" kern="100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BaseLine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）、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SVAC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1.0/2.0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视频分辨率</a:t>
                      </a:r>
                      <a:endParaRPr lang="zh-CN" altLang="en-US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受限于产品方案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 gridSpan="2"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视频编码能力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 hMerge="1">
                  <a:tcPr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受限于产品方案</a:t>
                      </a: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电子产品, 电路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r="17256"/>
          <a:stretch>
            <a:fillRect/>
          </a:stretch>
        </p:blipFill>
        <p:spPr>
          <a:xfrm>
            <a:off x="673735" y="1728153"/>
            <a:ext cx="3196590" cy="3196590"/>
          </a:xfrm>
          <a:prstGeom prst="ellips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532874" y="242334"/>
            <a:ext cx="36258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关键性能指标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4457700" y="312420"/>
          <a:ext cx="7223125" cy="5454650"/>
        </p:xfrm>
        <a:graphic>
          <a:graphicData uri="http://schemas.openxmlformats.org/drawingml/2006/table">
            <a:tbl>
              <a:tblPr/>
              <a:tblGrid>
                <a:gridCol w="2482850"/>
                <a:gridCol w="4740275"/>
              </a:tblGrid>
              <a:tr h="40195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指 标</a:t>
                      </a:r>
                      <a:endParaRPr lang="zh-CN" sz="16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说 明</a:t>
                      </a:r>
                      <a:endParaRPr lang="zh-CN" sz="16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  <a:sym typeface="+mn-ea"/>
                        </a:rPr>
                        <a:t>视频解码能力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受限于产品方案；</a:t>
                      </a:r>
                      <a:r>
                        <a:rPr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6×4k（4096×2160）（30帧/秒）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 24*1080P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帧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秒）（以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skylake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产品为例）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  <a:sym typeface="+mn-ea"/>
                        </a:rPr>
                        <a:t>视频输出分辨率</a:t>
                      </a:r>
                      <a:endParaRPr lang="zh-CN" altLang="en-US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最高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4096</a:t>
                      </a:r>
                      <a:r>
                        <a:rPr 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×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2160</a:t>
                      </a:r>
                      <a:r>
                        <a:rPr 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30/60hz</a:t>
                      </a:r>
                      <a:r>
                        <a:rPr 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）（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hi3536</a:t>
                      </a:r>
                      <a:r>
                        <a:rPr lang="zh-CN" alt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方案 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 skylake</a:t>
                      </a:r>
                      <a:r>
                        <a:rPr lang="zh-CN" alt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方案</a:t>
                      </a:r>
                      <a:r>
                        <a:rPr 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产品为例）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  <a:sym typeface="+mn-ea"/>
                        </a:rPr>
                        <a:t>音频编</a:t>
                      </a:r>
                      <a:r>
                        <a:rPr lang="en-US" alt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  <a:sym typeface="+mn-ea"/>
                        </a:rPr>
                        <a:t>/</a:t>
                      </a:r>
                      <a:r>
                        <a:rPr lang="zh-CN" altLang="en-US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  <a:sym typeface="+mn-ea"/>
                        </a:rPr>
                        <a:t>解码格式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G.711a（PCMA）、G.711u（PCMU）、G.722、G.726、AACLC、ADPCM、Opus</a:t>
                      </a:r>
                      <a:endParaRPr lang="en-US" sz="12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  <a:sym typeface="+mn-ea"/>
                        </a:rPr>
                        <a:t>码流速率支持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64k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～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32Mbps</a:t>
                      </a: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最大抗丢包能力</a:t>
                      </a:r>
                      <a:endParaRPr lang="zh-CN" altLang="en-US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采用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ktcp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技术，最大抗丢包率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20%</a:t>
                      </a:r>
                      <a:endParaRPr lang="en-US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最大用户数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16</a:t>
                      </a: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最大并发登录数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默认</a:t>
                      </a:r>
                      <a:r>
                        <a:rPr lang="en-US" alt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（支持产品自定义）</a:t>
                      </a:r>
                      <a:endParaRPr lang="zh-CN" altLang="en-US" sz="12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560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人脸库最大数量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32</a:t>
                      </a:r>
                      <a:endParaRPr lang="en-US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560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人脸库最大规模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设计规模10万（目前实测</a:t>
                      </a:r>
                      <a:r>
                        <a:rPr lang="en-US" alt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万）</a:t>
                      </a:r>
                      <a:endParaRPr lang="zh-CN" sz="12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人脸图片入库速度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约10张 / 秒（取决于所使用的人脸识别比对算法）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人脸比对速度</a:t>
                      </a: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约10张 / 秒（取决于所使用的人脸识别比对算法）</a:t>
                      </a: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40195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人脸比对准确率</a:t>
                      </a:r>
                      <a:endParaRPr lang="zh-CN" altLang="en-US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约85%（取决于所使用的人脸识别比对算法）</a:t>
                      </a:r>
                      <a:endParaRPr lang="en-US" alt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电子产品, 电路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r="17256"/>
          <a:stretch>
            <a:fillRect/>
          </a:stretch>
        </p:blipFill>
        <p:spPr>
          <a:xfrm>
            <a:off x="673735" y="1728153"/>
            <a:ext cx="3196590" cy="3196590"/>
          </a:xfrm>
          <a:prstGeom prst="ellips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532874" y="242334"/>
            <a:ext cx="36258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关键性能指标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4457700" y="312420"/>
          <a:ext cx="7223125" cy="5167630"/>
        </p:xfrm>
        <a:graphic>
          <a:graphicData uri="http://schemas.openxmlformats.org/drawingml/2006/table">
            <a:tbl>
              <a:tblPr/>
              <a:tblGrid>
                <a:gridCol w="2482850"/>
                <a:gridCol w="4740275"/>
              </a:tblGrid>
              <a:tr h="40195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指 标</a:t>
                      </a:r>
                      <a:endParaRPr lang="zh-CN" sz="1600" b="1" kern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说 明</a:t>
                      </a:r>
                      <a:endParaRPr lang="zh-CN" sz="16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tcPr>
                </a:tc>
              </a:tr>
              <a:tr h="810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  <a:sym typeface="+mn-ea"/>
                        </a:rPr>
                        <a:t>去插件</a:t>
                      </a:r>
                      <a:r>
                        <a:rPr lang="en-US" alt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  <a:sym typeface="+mn-ea"/>
                        </a:rPr>
                        <a:t>web</a:t>
                      </a:r>
                      <a:r>
                        <a:rPr lang="zh-CN" altLang="en-US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  <a:sym typeface="+mn-ea"/>
                        </a:rPr>
                        <a:t>视音频传输时延</a:t>
                      </a:r>
                      <a:endParaRPr lang="zh-CN" altLang="en-US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H264/1080P/4Mbps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wasm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：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350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ms</a:t>
                      </a:r>
                      <a:endParaRPr lang="en-US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H264/1080P/4Mbps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mse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）：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630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ms</a:t>
                      </a:r>
                      <a:endParaRPr lang="en-US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H265/1080P/2Mbps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wasm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）：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350ms</a:t>
                      </a:r>
                      <a:endParaRPr lang="en-US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H265/1080P/2Mbps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mse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）：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630ms</a:t>
                      </a:r>
                      <a:endParaRPr lang="en-US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MJPEG/1080P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：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230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ms</a:t>
                      </a:r>
                      <a:endParaRPr lang="en-US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去插件</a:t>
                      </a:r>
                      <a:r>
                        <a:rPr lang="en-US" alt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web</a:t>
                      </a:r>
                      <a:r>
                        <a:rPr lang="zh-CN" altLang="en-US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纯音同步误差</a:t>
                      </a:r>
                      <a:endParaRPr lang="zh-CN" altLang="en-US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wasm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方案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&lt;50ms</a:t>
                      </a:r>
                      <a:endParaRPr lang="en-US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mse</a:t>
                      </a:r>
                      <a:r>
                        <a:rPr lang="zh-CN" altLang="en-US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方案：</a:t>
                      </a:r>
                      <a:r>
                        <a:rPr lang="en-US" altLang="zh-CN" sz="12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&lt;390ms</a:t>
                      </a:r>
                      <a:endParaRPr lang="en-US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540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出插件</a:t>
                      </a:r>
                      <a:r>
                        <a:rPr lang="en-US" altLang="zh-CN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web</a:t>
                      </a:r>
                      <a:r>
                        <a:rPr lang="zh-CN" altLang="en-US" sz="1200" b="1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浏览出图时间</a:t>
                      </a:r>
                      <a:endParaRPr lang="zh-CN" altLang="en-US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首次浏览：</a:t>
                      </a:r>
                      <a:r>
                        <a:rPr lang="en-US" alt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700-1100ms</a:t>
                      </a:r>
                      <a:endParaRPr lang="en-US" altLang="zh-CN" sz="12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再次浏览：</a:t>
                      </a:r>
                      <a:r>
                        <a:rPr lang="en-US" altLang="zh-CN" sz="1200" kern="1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450-800ms</a:t>
                      </a:r>
                      <a:endParaRPr lang="en-US" altLang="zh-CN" sz="12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zh-CN" altLang="en-US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zh-CN" altLang="en-US" sz="12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560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5605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  <a:tr h="396000"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zh-CN" sz="1200" b="1" kern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  <a:tc>
                  <a:txBody>
                    <a:bodyPr/>
                    <a:p>
                      <a:pPr algn="ctr">
                        <a:spcAft>
                          <a:spcPts val="0"/>
                        </a:spcAft>
                      </a:pP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43" marR="51443" marT="0" marB="0" anchor="ctr">
                    <a:lnL w="12700">
                      <a:solidFill>
                        <a:schemeClr val="accent1"/>
                      </a:solidFill>
                      <a:prstDash val="sysDot"/>
                    </a:lnL>
                    <a:lnR w="12700">
                      <a:solidFill>
                        <a:schemeClr val="accent1"/>
                      </a:solidFill>
                      <a:prstDash val="sysDot"/>
                    </a:lnR>
                    <a:lnT w="12700">
                      <a:solidFill>
                        <a:schemeClr val="accent1"/>
                      </a:solidFill>
                      <a:prstDash val="sysDot"/>
                    </a:lnT>
                    <a:lnB w="12700">
                      <a:solidFill>
                        <a:schemeClr val="accent1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91357" y="2336393"/>
            <a:ext cx="374142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  </a:t>
            </a:r>
            <a:endParaRPr lang="en-US" altLang="zh-CN" sz="4400" dirty="0">
              <a:gradFill flip="none" rotWithShape="1"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800" dirty="0">
                <a:gradFill flip="none" rotWithShape="1"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附    录</a:t>
            </a:r>
            <a:endParaRPr lang="zh-CN" altLang="en-US" sz="8800" dirty="0">
              <a:gradFill flip="none" rotWithShape="1"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58721" y="2512485"/>
            <a:ext cx="10426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PA-燕尾形 38"/>
          <p:cNvSpPr/>
          <p:nvPr>
            <p:custDataLst>
              <p:tags r:id="rId1"/>
            </p:custDataLst>
          </p:nvPr>
        </p:nvSpPr>
        <p:spPr>
          <a:xfrm>
            <a:off x="6191357" y="4515042"/>
            <a:ext cx="11214" cy="13129"/>
          </a:xfrm>
          <a:prstGeom prst="chevron">
            <a:avLst/>
          </a:prstGeom>
          <a:solidFill>
            <a:srgbClr val="1FB6FF">
              <a:alpha val="619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PA-燕尾形 39"/>
          <p:cNvSpPr/>
          <p:nvPr>
            <p:custDataLst>
              <p:tags r:id="rId2"/>
            </p:custDataLst>
          </p:nvPr>
        </p:nvSpPr>
        <p:spPr>
          <a:xfrm>
            <a:off x="9846814" y="4469413"/>
            <a:ext cx="89160" cy="104387"/>
          </a:xfrm>
          <a:prstGeom prst="chevron">
            <a:avLst/>
          </a:prstGeom>
          <a:solidFill>
            <a:srgbClr val="1FB6FF">
              <a:alpha val="92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PA-燕尾形 42"/>
          <p:cNvSpPr/>
          <p:nvPr>
            <p:custDataLst>
              <p:tags r:id="rId3"/>
            </p:custDataLst>
          </p:nvPr>
        </p:nvSpPr>
        <p:spPr>
          <a:xfrm>
            <a:off x="6246829" y="4496613"/>
            <a:ext cx="42695" cy="49986"/>
          </a:xfrm>
          <a:prstGeom prst="chevron">
            <a:avLst/>
          </a:prstGeom>
          <a:solidFill>
            <a:srgbClr val="1FB6FF">
              <a:alpha val="3147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PA-燕尾形 46"/>
          <p:cNvSpPr/>
          <p:nvPr>
            <p:custDataLst>
              <p:tags r:id="rId4"/>
            </p:custDataLst>
          </p:nvPr>
        </p:nvSpPr>
        <p:spPr>
          <a:xfrm>
            <a:off x="6385900" y="4438592"/>
            <a:ext cx="141809" cy="166029"/>
          </a:xfrm>
          <a:prstGeom prst="chevron">
            <a:avLst/>
          </a:prstGeom>
          <a:solidFill>
            <a:srgbClr val="1FB6FF">
              <a:alpha val="906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PA-燕尾形 48"/>
          <p:cNvSpPr/>
          <p:nvPr>
            <p:custDataLst>
              <p:tags r:id="rId5"/>
            </p:custDataLst>
          </p:nvPr>
        </p:nvSpPr>
        <p:spPr>
          <a:xfrm>
            <a:off x="8225674" y="4438638"/>
            <a:ext cx="141729" cy="165936"/>
          </a:xfrm>
          <a:prstGeom prst="chevron">
            <a:avLst/>
          </a:prstGeom>
          <a:solidFill>
            <a:srgbClr val="1FB6FF">
              <a:alpha val="802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PA-燕尾形 49"/>
          <p:cNvSpPr/>
          <p:nvPr>
            <p:custDataLst>
              <p:tags r:id="rId6"/>
            </p:custDataLst>
          </p:nvPr>
        </p:nvSpPr>
        <p:spPr>
          <a:xfrm>
            <a:off x="6757537" y="4453739"/>
            <a:ext cx="115932" cy="135735"/>
          </a:xfrm>
          <a:prstGeom prst="chevron">
            <a:avLst/>
          </a:prstGeom>
          <a:solidFill>
            <a:srgbClr val="1FB6FF">
              <a:alpha val="1506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PA-燕尾形 51"/>
          <p:cNvSpPr/>
          <p:nvPr>
            <p:custDataLst>
              <p:tags r:id="rId7"/>
            </p:custDataLst>
          </p:nvPr>
        </p:nvSpPr>
        <p:spPr>
          <a:xfrm>
            <a:off x="7207676" y="4518483"/>
            <a:ext cx="5335" cy="6246"/>
          </a:xfrm>
          <a:prstGeom prst="chevron">
            <a:avLst/>
          </a:prstGeom>
          <a:solidFill>
            <a:srgbClr val="1FB6FF">
              <a:alpha val="604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PA-燕尾形 52"/>
          <p:cNvSpPr/>
          <p:nvPr>
            <p:custDataLst>
              <p:tags r:id="rId8"/>
            </p:custDataLst>
          </p:nvPr>
        </p:nvSpPr>
        <p:spPr>
          <a:xfrm>
            <a:off x="7118177" y="4495122"/>
            <a:ext cx="45241" cy="52969"/>
          </a:xfrm>
          <a:prstGeom prst="chevron">
            <a:avLst/>
          </a:prstGeom>
          <a:solidFill>
            <a:srgbClr val="1FB6FF">
              <a:alpha val="966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5" name="PA-燕尾形 54"/>
          <p:cNvSpPr/>
          <p:nvPr>
            <p:custDataLst>
              <p:tags r:id="rId9"/>
            </p:custDataLst>
          </p:nvPr>
        </p:nvSpPr>
        <p:spPr>
          <a:xfrm>
            <a:off x="7327471" y="4480483"/>
            <a:ext cx="70247" cy="82246"/>
          </a:xfrm>
          <a:prstGeom prst="chevron">
            <a:avLst/>
          </a:prstGeom>
          <a:solidFill>
            <a:srgbClr val="1FB6FF">
              <a:alpha val="878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PA-燕尾形 57"/>
          <p:cNvSpPr/>
          <p:nvPr>
            <p:custDataLst>
              <p:tags r:id="rId10"/>
            </p:custDataLst>
          </p:nvPr>
        </p:nvSpPr>
        <p:spPr>
          <a:xfrm>
            <a:off x="7556308" y="4445337"/>
            <a:ext cx="130286" cy="152538"/>
          </a:xfrm>
          <a:prstGeom prst="chevron">
            <a:avLst/>
          </a:prstGeom>
          <a:solidFill>
            <a:srgbClr val="1FB6FF">
              <a:alpha val="529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PA-燕尾形 58"/>
          <p:cNvSpPr/>
          <p:nvPr>
            <p:custDataLst>
              <p:tags r:id="rId11"/>
            </p:custDataLst>
          </p:nvPr>
        </p:nvSpPr>
        <p:spPr>
          <a:xfrm>
            <a:off x="7441976" y="4480584"/>
            <a:ext cx="70074" cy="82044"/>
          </a:xfrm>
          <a:prstGeom prst="chevron">
            <a:avLst/>
          </a:prstGeom>
          <a:solidFill>
            <a:srgbClr val="1FB6FF">
              <a:alpha val="2746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PA-燕尾形 63"/>
          <p:cNvSpPr/>
          <p:nvPr>
            <p:custDataLst>
              <p:tags r:id="rId12"/>
            </p:custDataLst>
          </p:nvPr>
        </p:nvSpPr>
        <p:spPr>
          <a:xfrm>
            <a:off x="6571967" y="4438881"/>
            <a:ext cx="141312" cy="165450"/>
          </a:xfrm>
          <a:prstGeom prst="chevron">
            <a:avLst/>
          </a:prstGeom>
          <a:solidFill>
            <a:srgbClr val="1FB6FF">
              <a:alpha val="563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" name="PA-燕尾形 65"/>
          <p:cNvSpPr/>
          <p:nvPr>
            <p:custDataLst>
              <p:tags r:id="rId13"/>
            </p:custDataLst>
          </p:nvPr>
        </p:nvSpPr>
        <p:spPr>
          <a:xfrm>
            <a:off x="6333782" y="4517005"/>
            <a:ext cx="7860" cy="9202"/>
          </a:xfrm>
          <a:prstGeom prst="chevron">
            <a:avLst/>
          </a:prstGeom>
          <a:solidFill>
            <a:srgbClr val="1FB6FF">
              <a:alpha val="706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" name="PA-燕尾形 66"/>
          <p:cNvSpPr/>
          <p:nvPr>
            <p:custDataLst>
              <p:tags r:id="rId14"/>
            </p:custDataLst>
          </p:nvPr>
        </p:nvSpPr>
        <p:spPr>
          <a:xfrm>
            <a:off x="6917727" y="4430175"/>
            <a:ext cx="156192" cy="182863"/>
          </a:xfrm>
          <a:prstGeom prst="chevron">
            <a:avLst/>
          </a:prstGeom>
          <a:solidFill>
            <a:srgbClr val="1FB6FF">
              <a:alpha val="515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" name="PA-燕尾形 72"/>
          <p:cNvSpPr/>
          <p:nvPr>
            <p:custDataLst>
              <p:tags r:id="rId15"/>
            </p:custDataLst>
          </p:nvPr>
        </p:nvSpPr>
        <p:spPr>
          <a:xfrm>
            <a:off x="7257269" y="4506418"/>
            <a:ext cx="25944" cy="30376"/>
          </a:xfrm>
          <a:prstGeom prst="chevron">
            <a:avLst/>
          </a:prstGeom>
          <a:solidFill>
            <a:srgbClr val="1FB6FF">
              <a:alpha val="827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PA-燕尾形 75"/>
          <p:cNvSpPr/>
          <p:nvPr>
            <p:custDataLst>
              <p:tags r:id="rId16"/>
            </p:custDataLst>
          </p:nvPr>
        </p:nvSpPr>
        <p:spPr>
          <a:xfrm>
            <a:off x="7844084" y="4503337"/>
            <a:ext cx="31209" cy="36539"/>
          </a:xfrm>
          <a:prstGeom prst="chevron">
            <a:avLst/>
          </a:prstGeom>
          <a:solidFill>
            <a:srgbClr val="1FB6FF">
              <a:alpha val="144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" name="PA-燕尾形 76"/>
          <p:cNvSpPr/>
          <p:nvPr>
            <p:custDataLst>
              <p:tags r:id="rId17"/>
            </p:custDataLst>
          </p:nvPr>
        </p:nvSpPr>
        <p:spPr>
          <a:xfrm>
            <a:off x="7730852" y="4481228"/>
            <a:ext cx="68974" cy="80756"/>
          </a:xfrm>
          <a:prstGeom prst="chevron">
            <a:avLst/>
          </a:prstGeom>
          <a:solidFill>
            <a:srgbClr val="1FB6FF">
              <a:alpha val="506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8" name="PA-燕尾形 77"/>
          <p:cNvSpPr/>
          <p:nvPr>
            <p:custDataLst>
              <p:tags r:id="rId18"/>
            </p:custDataLst>
          </p:nvPr>
        </p:nvSpPr>
        <p:spPr>
          <a:xfrm>
            <a:off x="7919551" y="4464997"/>
            <a:ext cx="96699" cy="113218"/>
          </a:xfrm>
          <a:prstGeom prst="chevron">
            <a:avLst/>
          </a:prstGeom>
          <a:solidFill>
            <a:srgbClr val="1FB6FF">
              <a:alpha val="4423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PA-燕尾形 79"/>
          <p:cNvSpPr/>
          <p:nvPr>
            <p:custDataLst>
              <p:tags r:id="rId19"/>
            </p:custDataLst>
          </p:nvPr>
        </p:nvSpPr>
        <p:spPr>
          <a:xfrm>
            <a:off x="8120332" y="4485847"/>
            <a:ext cx="61084" cy="71519"/>
          </a:xfrm>
          <a:prstGeom prst="chevron">
            <a:avLst/>
          </a:prstGeom>
          <a:solidFill>
            <a:srgbClr val="1FB6FF">
              <a:alpha val="7817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PA-燕尾形 80"/>
          <p:cNvSpPr/>
          <p:nvPr>
            <p:custDataLst>
              <p:tags r:id="rId20"/>
            </p:custDataLst>
          </p:nvPr>
        </p:nvSpPr>
        <p:spPr>
          <a:xfrm>
            <a:off x="8060508" y="4512494"/>
            <a:ext cx="15566" cy="18225"/>
          </a:xfrm>
          <a:prstGeom prst="chevron">
            <a:avLst/>
          </a:prstGeom>
          <a:solidFill>
            <a:srgbClr val="1FB6FF">
              <a:alpha val="6878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PA-燕尾形 83"/>
          <p:cNvSpPr/>
          <p:nvPr>
            <p:custDataLst>
              <p:tags r:id="rId21"/>
            </p:custDataLst>
          </p:nvPr>
        </p:nvSpPr>
        <p:spPr>
          <a:xfrm>
            <a:off x="8411661" y="4436240"/>
            <a:ext cx="145825" cy="170732"/>
          </a:xfrm>
          <a:prstGeom prst="chevron">
            <a:avLst/>
          </a:prstGeom>
          <a:solidFill>
            <a:srgbClr val="1FB6FF">
              <a:alpha val="729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PA-燕尾形 84"/>
          <p:cNvSpPr/>
          <p:nvPr>
            <p:custDataLst>
              <p:tags r:id="rId22"/>
            </p:custDataLst>
          </p:nvPr>
        </p:nvSpPr>
        <p:spPr>
          <a:xfrm>
            <a:off x="8781330" y="4507043"/>
            <a:ext cx="24877" cy="29126"/>
          </a:xfrm>
          <a:prstGeom prst="chevron">
            <a:avLst/>
          </a:prstGeom>
          <a:solidFill>
            <a:srgbClr val="1FB6FF">
              <a:alpha val="650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PA-燕尾形 85"/>
          <p:cNvSpPr/>
          <p:nvPr>
            <p:custDataLst>
              <p:tags r:id="rId23"/>
            </p:custDataLst>
          </p:nvPr>
        </p:nvSpPr>
        <p:spPr>
          <a:xfrm>
            <a:off x="8601744" y="4442383"/>
            <a:ext cx="135328" cy="158446"/>
          </a:xfrm>
          <a:prstGeom prst="chevron">
            <a:avLst/>
          </a:prstGeom>
          <a:solidFill>
            <a:srgbClr val="1FB6FF">
              <a:alpha val="3421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" name="PA-燕尾形 87"/>
          <p:cNvSpPr/>
          <p:nvPr>
            <p:custDataLst>
              <p:tags r:id="rId24"/>
            </p:custDataLst>
          </p:nvPr>
        </p:nvSpPr>
        <p:spPr>
          <a:xfrm>
            <a:off x="8850465" y="4516725"/>
            <a:ext cx="8339" cy="9763"/>
          </a:xfrm>
          <a:prstGeom prst="chevron">
            <a:avLst/>
          </a:prstGeom>
          <a:solidFill>
            <a:srgbClr val="1FB6FF">
              <a:alpha val="992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9" name="PA-燕尾形 88"/>
          <p:cNvSpPr/>
          <p:nvPr>
            <p:custDataLst>
              <p:tags r:id="rId25"/>
            </p:custDataLst>
          </p:nvPr>
        </p:nvSpPr>
        <p:spPr>
          <a:xfrm>
            <a:off x="8965899" y="4483089"/>
            <a:ext cx="65796" cy="77034"/>
          </a:xfrm>
          <a:prstGeom prst="chevron">
            <a:avLst/>
          </a:prstGeom>
          <a:solidFill>
            <a:srgbClr val="1FB6FF">
              <a:alpha val="155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PA-燕尾形 89"/>
          <p:cNvSpPr/>
          <p:nvPr>
            <p:custDataLst>
              <p:tags r:id="rId26"/>
            </p:custDataLst>
          </p:nvPr>
        </p:nvSpPr>
        <p:spPr>
          <a:xfrm>
            <a:off x="8903062" y="4510730"/>
            <a:ext cx="18579" cy="21752"/>
          </a:xfrm>
          <a:prstGeom prst="chevron">
            <a:avLst/>
          </a:prstGeom>
          <a:solidFill>
            <a:srgbClr val="1FB6FF">
              <a:alpha val="958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2" name="PA-燕尾形 91"/>
          <p:cNvSpPr/>
          <p:nvPr>
            <p:custDataLst>
              <p:tags r:id="rId27"/>
            </p:custDataLst>
          </p:nvPr>
        </p:nvSpPr>
        <p:spPr>
          <a:xfrm>
            <a:off x="9075953" y="4462702"/>
            <a:ext cx="100622" cy="117808"/>
          </a:xfrm>
          <a:prstGeom prst="chevron">
            <a:avLst/>
          </a:prstGeom>
          <a:solidFill>
            <a:srgbClr val="1FB6FF">
              <a:alpha val="119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3" name="PA-燕尾形 92"/>
          <p:cNvSpPr/>
          <p:nvPr>
            <p:custDataLst>
              <p:tags r:id="rId28"/>
            </p:custDataLst>
          </p:nvPr>
        </p:nvSpPr>
        <p:spPr>
          <a:xfrm>
            <a:off x="9323097" y="4506937"/>
            <a:ext cx="25059" cy="29339"/>
          </a:xfrm>
          <a:prstGeom prst="chevron">
            <a:avLst/>
          </a:prstGeom>
          <a:solidFill>
            <a:srgbClr val="1FB6FF">
              <a:alpha val="884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4" name="PA-燕尾形 93"/>
          <p:cNvSpPr/>
          <p:nvPr>
            <p:custDataLst>
              <p:tags r:id="rId29"/>
            </p:custDataLst>
          </p:nvPr>
        </p:nvSpPr>
        <p:spPr>
          <a:xfrm>
            <a:off x="9220833" y="4487649"/>
            <a:ext cx="58006" cy="67914"/>
          </a:xfrm>
          <a:prstGeom prst="chevron">
            <a:avLst/>
          </a:prstGeom>
          <a:solidFill>
            <a:srgbClr val="1FB6FF">
              <a:alpha val="7813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5" name="PA-燕尾形 94"/>
          <p:cNvSpPr/>
          <p:nvPr>
            <p:custDataLst>
              <p:tags r:id="rId30"/>
            </p:custDataLst>
          </p:nvPr>
        </p:nvSpPr>
        <p:spPr>
          <a:xfrm>
            <a:off x="9523360" y="4484289"/>
            <a:ext cx="63747" cy="74635"/>
          </a:xfrm>
          <a:prstGeom prst="chevron">
            <a:avLst/>
          </a:prstGeom>
          <a:solidFill>
            <a:srgbClr val="1FB6FF">
              <a:alpha val="691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6" name="PA-燕尾形 95"/>
          <p:cNvSpPr/>
          <p:nvPr>
            <p:custDataLst>
              <p:tags r:id="rId31"/>
            </p:custDataLst>
          </p:nvPr>
        </p:nvSpPr>
        <p:spPr>
          <a:xfrm>
            <a:off x="9392414" y="4470859"/>
            <a:ext cx="86688" cy="101495"/>
          </a:xfrm>
          <a:prstGeom prst="chevron">
            <a:avLst/>
          </a:prstGeom>
          <a:solidFill>
            <a:srgbClr val="1FB6FF">
              <a:alpha val="3361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7" name="PA-燕尾形 96"/>
          <p:cNvSpPr/>
          <p:nvPr>
            <p:custDataLst>
              <p:tags r:id="rId32"/>
            </p:custDataLst>
          </p:nvPr>
        </p:nvSpPr>
        <p:spPr>
          <a:xfrm>
            <a:off x="9740969" y="4485560"/>
            <a:ext cx="61576" cy="72093"/>
          </a:xfrm>
          <a:prstGeom prst="chevron">
            <a:avLst/>
          </a:prstGeom>
          <a:solidFill>
            <a:srgbClr val="1FB6FF">
              <a:alpha val="45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8" name="PA-燕尾形 97"/>
          <p:cNvSpPr/>
          <p:nvPr>
            <p:custDataLst>
              <p:tags r:id="rId33"/>
            </p:custDataLst>
          </p:nvPr>
        </p:nvSpPr>
        <p:spPr>
          <a:xfrm>
            <a:off x="9631365" y="4483353"/>
            <a:ext cx="65346" cy="76507"/>
          </a:xfrm>
          <a:prstGeom prst="chevron">
            <a:avLst/>
          </a:prstGeom>
          <a:solidFill>
            <a:srgbClr val="1FB6FF">
              <a:alpha val="32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139680" y="6154420"/>
            <a:ext cx="1976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</a:rPr>
              <a:t>KEDACOM</a:t>
            </a:r>
            <a:endParaRPr lang="en-US" altLang="zh-CN" sz="2400" dirty="0">
              <a:solidFill>
                <a:schemeClr val="bg1"/>
              </a:solidFill>
              <a:latin typeface="Arial Black" panose="020B0A04020102020204" charset="0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2874" y="242334"/>
            <a:ext cx="251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附 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6605" y="1524635"/>
          <a:ext cx="1697990" cy="1165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Word.Document.12">
                  <p:embed/>
                </p:oleObj>
              </mc:Choice>
              <mc:Fallback>
                <p:oleObj name="" showAsIcon="1" r:id="rId1" imgW="971550" imgH="66675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6605" y="1524635"/>
                        <a:ext cx="1697990" cy="116586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76650" y="1524635"/>
          <a:ext cx="1699200" cy="1166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971550" imgH="666750" progId="Word.Document.8">
                  <p:embed/>
                </p:oleObj>
              </mc:Choice>
              <mc:Fallback>
                <p:oleObj name="" showAsIcon="1" r:id="rId3" imgW="971550" imgH="666750" progId="Word.Document.8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76650" y="1524635"/>
                        <a:ext cx="1699200" cy="1166118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76849" y="1603628"/>
            <a:ext cx="85974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8800" b="1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139680" y="6154420"/>
            <a:ext cx="1976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</a:rPr>
              <a:t>KEDACOM</a:t>
            </a:r>
            <a:endParaRPr lang="en-US" altLang="zh-CN" sz="2400" dirty="0">
              <a:solidFill>
                <a:schemeClr val="bg1"/>
              </a:solidFill>
              <a:latin typeface="Arial Black" panose="020B0A04020102020204" charset="0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91357" y="2336393"/>
            <a:ext cx="465328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  </a:t>
            </a:r>
            <a:endParaRPr lang="en-US" altLang="zh-CN" sz="4400" dirty="0">
              <a:gradFill flip="none" rotWithShape="1"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800" dirty="0">
                <a:gradFill flip="none" rotWithShape="1"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总体介绍</a:t>
            </a:r>
            <a:endParaRPr lang="zh-CN" altLang="en-US" sz="8800" dirty="0">
              <a:gradFill flip="none" rotWithShape="1"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58721" y="2512485"/>
            <a:ext cx="1052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PA-燕尾形 38"/>
          <p:cNvSpPr/>
          <p:nvPr>
            <p:custDataLst>
              <p:tags r:id="rId1"/>
            </p:custDataLst>
          </p:nvPr>
        </p:nvSpPr>
        <p:spPr>
          <a:xfrm>
            <a:off x="6191357" y="4515042"/>
            <a:ext cx="11214" cy="13129"/>
          </a:xfrm>
          <a:prstGeom prst="chevron">
            <a:avLst/>
          </a:prstGeom>
          <a:solidFill>
            <a:srgbClr val="1FB6FF">
              <a:alpha val="619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PA-燕尾形 39"/>
          <p:cNvSpPr/>
          <p:nvPr>
            <p:custDataLst>
              <p:tags r:id="rId2"/>
            </p:custDataLst>
          </p:nvPr>
        </p:nvSpPr>
        <p:spPr>
          <a:xfrm>
            <a:off x="9846814" y="4469413"/>
            <a:ext cx="89160" cy="104387"/>
          </a:xfrm>
          <a:prstGeom prst="chevron">
            <a:avLst/>
          </a:prstGeom>
          <a:solidFill>
            <a:srgbClr val="1FB6FF">
              <a:alpha val="92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PA-燕尾形 42"/>
          <p:cNvSpPr/>
          <p:nvPr>
            <p:custDataLst>
              <p:tags r:id="rId3"/>
            </p:custDataLst>
          </p:nvPr>
        </p:nvSpPr>
        <p:spPr>
          <a:xfrm>
            <a:off x="6246829" y="4496613"/>
            <a:ext cx="42695" cy="49986"/>
          </a:xfrm>
          <a:prstGeom prst="chevron">
            <a:avLst/>
          </a:prstGeom>
          <a:solidFill>
            <a:srgbClr val="1FB6FF">
              <a:alpha val="3147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PA-燕尾形 46"/>
          <p:cNvSpPr/>
          <p:nvPr>
            <p:custDataLst>
              <p:tags r:id="rId4"/>
            </p:custDataLst>
          </p:nvPr>
        </p:nvSpPr>
        <p:spPr>
          <a:xfrm>
            <a:off x="6385900" y="4438592"/>
            <a:ext cx="141809" cy="166029"/>
          </a:xfrm>
          <a:prstGeom prst="chevron">
            <a:avLst/>
          </a:prstGeom>
          <a:solidFill>
            <a:srgbClr val="1FB6FF">
              <a:alpha val="906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PA-燕尾形 48"/>
          <p:cNvSpPr/>
          <p:nvPr>
            <p:custDataLst>
              <p:tags r:id="rId5"/>
            </p:custDataLst>
          </p:nvPr>
        </p:nvSpPr>
        <p:spPr>
          <a:xfrm>
            <a:off x="8225674" y="4438638"/>
            <a:ext cx="141729" cy="165936"/>
          </a:xfrm>
          <a:prstGeom prst="chevron">
            <a:avLst/>
          </a:prstGeom>
          <a:solidFill>
            <a:srgbClr val="1FB6FF">
              <a:alpha val="802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PA-燕尾形 49"/>
          <p:cNvSpPr/>
          <p:nvPr>
            <p:custDataLst>
              <p:tags r:id="rId6"/>
            </p:custDataLst>
          </p:nvPr>
        </p:nvSpPr>
        <p:spPr>
          <a:xfrm>
            <a:off x="6757537" y="4453739"/>
            <a:ext cx="115932" cy="135735"/>
          </a:xfrm>
          <a:prstGeom prst="chevron">
            <a:avLst/>
          </a:prstGeom>
          <a:solidFill>
            <a:srgbClr val="1FB6FF">
              <a:alpha val="1506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PA-燕尾形 51"/>
          <p:cNvSpPr/>
          <p:nvPr>
            <p:custDataLst>
              <p:tags r:id="rId7"/>
            </p:custDataLst>
          </p:nvPr>
        </p:nvSpPr>
        <p:spPr>
          <a:xfrm>
            <a:off x="7207676" y="4518483"/>
            <a:ext cx="5335" cy="6246"/>
          </a:xfrm>
          <a:prstGeom prst="chevron">
            <a:avLst/>
          </a:prstGeom>
          <a:solidFill>
            <a:srgbClr val="1FB6FF">
              <a:alpha val="604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PA-燕尾形 52"/>
          <p:cNvSpPr/>
          <p:nvPr>
            <p:custDataLst>
              <p:tags r:id="rId8"/>
            </p:custDataLst>
          </p:nvPr>
        </p:nvSpPr>
        <p:spPr>
          <a:xfrm>
            <a:off x="7118177" y="4495122"/>
            <a:ext cx="45241" cy="52969"/>
          </a:xfrm>
          <a:prstGeom prst="chevron">
            <a:avLst/>
          </a:prstGeom>
          <a:solidFill>
            <a:srgbClr val="1FB6FF">
              <a:alpha val="966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5" name="PA-燕尾形 54"/>
          <p:cNvSpPr/>
          <p:nvPr>
            <p:custDataLst>
              <p:tags r:id="rId9"/>
            </p:custDataLst>
          </p:nvPr>
        </p:nvSpPr>
        <p:spPr>
          <a:xfrm>
            <a:off x="7327471" y="4480483"/>
            <a:ext cx="70247" cy="82246"/>
          </a:xfrm>
          <a:prstGeom prst="chevron">
            <a:avLst/>
          </a:prstGeom>
          <a:solidFill>
            <a:srgbClr val="1FB6FF">
              <a:alpha val="878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PA-燕尾形 57"/>
          <p:cNvSpPr/>
          <p:nvPr>
            <p:custDataLst>
              <p:tags r:id="rId10"/>
            </p:custDataLst>
          </p:nvPr>
        </p:nvSpPr>
        <p:spPr>
          <a:xfrm>
            <a:off x="7556308" y="4445337"/>
            <a:ext cx="130286" cy="152538"/>
          </a:xfrm>
          <a:prstGeom prst="chevron">
            <a:avLst/>
          </a:prstGeom>
          <a:solidFill>
            <a:srgbClr val="1FB6FF">
              <a:alpha val="529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PA-燕尾形 58"/>
          <p:cNvSpPr/>
          <p:nvPr>
            <p:custDataLst>
              <p:tags r:id="rId11"/>
            </p:custDataLst>
          </p:nvPr>
        </p:nvSpPr>
        <p:spPr>
          <a:xfrm>
            <a:off x="7441976" y="4480584"/>
            <a:ext cx="70074" cy="82044"/>
          </a:xfrm>
          <a:prstGeom prst="chevron">
            <a:avLst/>
          </a:prstGeom>
          <a:solidFill>
            <a:srgbClr val="1FB6FF">
              <a:alpha val="2746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PA-燕尾形 63"/>
          <p:cNvSpPr/>
          <p:nvPr>
            <p:custDataLst>
              <p:tags r:id="rId12"/>
            </p:custDataLst>
          </p:nvPr>
        </p:nvSpPr>
        <p:spPr>
          <a:xfrm>
            <a:off x="6571967" y="4438881"/>
            <a:ext cx="141312" cy="165450"/>
          </a:xfrm>
          <a:prstGeom prst="chevron">
            <a:avLst/>
          </a:prstGeom>
          <a:solidFill>
            <a:srgbClr val="1FB6FF">
              <a:alpha val="563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" name="PA-燕尾形 65"/>
          <p:cNvSpPr/>
          <p:nvPr>
            <p:custDataLst>
              <p:tags r:id="rId13"/>
            </p:custDataLst>
          </p:nvPr>
        </p:nvSpPr>
        <p:spPr>
          <a:xfrm>
            <a:off x="6333782" y="4517005"/>
            <a:ext cx="7860" cy="9202"/>
          </a:xfrm>
          <a:prstGeom prst="chevron">
            <a:avLst/>
          </a:prstGeom>
          <a:solidFill>
            <a:srgbClr val="1FB6FF">
              <a:alpha val="706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" name="PA-燕尾形 66"/>
          <p:cNvSpPr/>
          <p:nvPr>
            <p:custDataLst>
              <p:tags r:id="rId14"/>
            </p:custDataLst>
          </p:nvPr>
        </p:nvSpPr>
        <p:spPr>
          <a:xfrm>
            <a:off x="6917727" y="4430175"/>
            <a:ext cx="156192" cy="182863"/>
          </a:xfrm>
          <a:prstGeom prst="chevron">
            <a:avLst/>
          </a:prstGeom>
          <a:solidFill>
            <a:srgbClr val="1FB6FF">
              <a:alpha val="515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" name="PA-燕尾形 72"/>
          <p:cNvSpPr/>
          <p:nvPr>
            <p:custDataLst>
              <p:tags r:id="rId15"/>
            </p:custDataLst>
          </p:nvPr>
        </p:nvSpPr>
        <p:spPr>
          <a:xfrm>
            <a:off x="7257269" y="4506418"/>
            <a:ext cx="25944" cy="30376"/>
          </a:xfrm>
          <a:prstGeom prst="chevron">
            <a:avLst/>
          </a:prstGeom>
          <a:solidFill>
            <a:srgbClr val="1FB6FF">
              <a:alpha val="827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PA-燕尾形 75"/>
          <p:cNvSpPr/>
          <p:nvPr>
            <p:custDataLst>
              <p:tags r:id="rId16"/>
            </p:custDataLst>
          </p:nvPr>
        </p:nvSpPr>
        <p:spPr>
          <a:xfrm>
            <a:off x="7844084" y="4503337"/>
            <a:ext cx="31209" cy="36539"/>
          </a:xfrm>
          <a:prstGeom prst="chevron">
            <a:avLst/>
          </a:prstGeom>
          <a:solidFill>
            <a:srgbClr val="1FB6FF">
              <a:alpha val="144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" name="PA-燕尾形 76"/>
          <p:cNvSpPr/>
          <p:nvPr>
            <p:custDataLst>
              <p:tags r:id="rId17"/>
            </p:custDataLst>
          </p:nvPr>
        </p:nvSpPr>
        <p:spPr>
          <a:xfrm>
            <a:off x="7730852" y="4481228"/>
            <a:ext cx="68974" cy="80756"/>
          </a:xfrm>
          <a:prstGeom prst="chevron">
            <a:avLst/>
          </a:prstGeom>
          <a:solidFill>
            <a:srgbClr val="1FB6FF">
              <a:alpha val="506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8" name="PA-燕尾形 77"/>
          <p:cNvSpPr/>
          <p:nvPr>
            <p:custDataLst>
              <p:tags r:id="rId18"/>
            </p:custDataLst>
          </p:nvPr>
        </p:nvSpPr>
        <p:spPr>
          <a:xfrm>
            <a:off x="7919551" y="4464997"/>
            <a:ext cx="96699" cy="113218"/>
          </a:xfrm>
          <a:prstGeom prst="chevron">
            <a:avLst/>
          </a:prstGeom>
          <a:solidFill>
            <a:srgbClr val="1FB6FF">
              <a:alpha val="4423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PA-燕尾形 79"/>
          <p:cNvSpPr/>
          <p:nvPr>
            <p:custDataLst>
              <p:tags r:id="rId19"/>
            </p:custDataLst>
          </p:nvPr>
        </p:nvSpPr>
        <p:spPr>
          <a:xfrm>
            <a:off x="8120332" y="4485847"/>
            <a:ext cx="61084" cy="71519"/>
          </a:xfrm>
          <a:prstGeom prst="chevron">
            <a:avLst/>
          </a:prstGeom>
          <a:solidFill>
            <a:srgbClr val="1FB6FF">
              <a:alpha val="7817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PA-燕尾形 80"/>
          <p:cNvSpPr/>
          <p:nvPr>
            <p:custDataLst>
              <p:tags r:id="rId20"/>
            </p:custDataLst>
          </p:nvPr>
        </p:nvSpPr>
        <p:spPr>
          <a:xfrm>
            <a:off x="8060508" y="4512494"/>
            <a:ext cx="15566" cy="18225"/>
          </a:xfrm>
          <a:prstGeom prst="chevron">
            <a:avLst/>
          </a:prstGeom>
          <a:solidFill>
            <a:srgbClr val="1FB6FF">
              <a:alpha val="6878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PA-燕尾形 83"/>
          <p:cNvSpPr/>
          <p:nvPr>
            <p:custDataLst>
              <p:tags r:id="rId21"/>
            </p:custDataLst>
          </p:nvPr>
        </p:nvSpPr>
        <p:spPr>
          <a:xfrm>
            <a:off x="8411661" y="4436240"/>
            <a:ext cx="145825" cy="170732"/>
          </a:xfrm>
          <a:prstGeom prst="chevron">
            <a:avLst/>
          </a:prstGeom>
          <a:solidFill>
            <a:srgbClr val="1FB6FF">
              <a:alpha val="729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PA-燕尾形 84"/>
          <p:cNvSpPr/>
          <p:nvPr>
            <p:custDataLst>
              <p:tags r:id="rId22"/>
            </p:custDataLst>
          </p:nvPr>
        </p:nvSpPr>
        <p:spPr>
          <a:xfrm>
            <a:off x="8781330" y="4507043"/>
            <a:ext cx="24877" cy="29126"/>
          </a:xfrm>
          <a:prstGeom prst="chevron">
            <a:avLst/>
          </a:prstGeom>
          <a:solidFill>
            <a:srgbClr val="1FB6FF">
              <a:alpha val="650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PA-燕尾形 85"/>
          <p:cNvSpPr/>
          <p:nvPr>
            <p:custDataLst>
              <p:tags r:id="rId23"/>
            </p:custDataLst>
          </p:nvPr>
        </p:nvSpPr>
        <p:spPr>
          <a:xfrm>
            <a:off x="8601744" y="4442383"/>
            <a:ext cx="135328" cy="158446"/>
          </a:xfrm>
          <a:prstGeom prst="chevron">
            <a:avLst/>
          </a:prstGeom>
          <a:solidFill>
            <a:srgbClr val="1FB6FF">
              <a:alpha val="3421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" name="PA-燕尾形 87"/>
          <p:cNvSpPr/>
          <p:nvPr>
            <p:custDataLst>
              <p:tags r:id="rId24"/>
            </p:custDataLst>
          </p:nvPr>
        </p:nvSpPr>
        <p:spPr>
          <a:xfrm>
            <a:off x="8850465" y="4516725"/>
            <a:ext cx="8339" cy="9763"/>
          </a:xfrm>
          <a:prstGeom prst="chevron">
            <a:avLst/>
          </a:prstGeom>
          <a:solidFill>
            <a:srgbClr val="1FB6FF">
              <a:alpha val="992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9" name="PA-燕尾形 88"/>
          <p:cNvSpPr/>
          <p:nvPr>
            <p:custDataLst>
              <p:tags r:id="rId25"/>
            </p:custDataLst>
          </p:nvPr>
        </p:nvSpPr>
        <p:spPr>
          <a:xfrm>
            <a:off x="8965899" y="4483089"/>
            <a:ext cx="65796" cy="77034"/>
          </a:xfrm>
          <a:prstGeom prst="chevron">
            <a:avLst/>
          </a:prstGeom>
          <a:solidFill>
            <a:srgbClr val="1FB6FF">
              <a:alpha val="155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PA-燕尾形 89"/>
          <p:cNvSpPr/>
          <p:nvPr>
            <p:custDataLst>
              <p:tags r:id="rId26"/>
            </p:custDataLst>
          </p:nvPr>
        </p:nvSpPr>
        <p:spPr>
          <a:xfrm>
            <a:off x="8903062" y="4510730"/>
            <a:ext cx="18579" cy="21752"/>
          </a:xfrm>
          <a:prstGeom prst="chevron">
            <a:avLst/>
          </a:prstGeom>
          <a:solidFill>
            <a:srgbClr val="1FB6FF">
              <a:alpha val="958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2" name="PA-燕尾形 91"/>
          <p:cNvSpPr/>
          <p:nvPr>
            <p:custDataLst>
              <p:tags r:id="rId27"/>
            </p:custDataLst>
          </p:nvPr>
        </p:nvSpPr>
        <p:spPr>
          <a:xfrm>
            <a:off x="9075953" y="4462702"/>
            <a:ext cx="100622" cy="117808"/>
          </a:xfrm>
          <a:prstGeom prst="chevron">
            <a:avLst/>
          </a:prstGeom>
          <a:solidFill>
            <a:srgbClr val="1FB6FF">
              <a:alpha val="119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3" name="PA-燕尾形 92"/>
          <p:cNvSpPr/>
          <p:nvPr>
            <p:custDataLst>
              <p:tags r:id="rId28"/>
            </p:custDataLst>
          </p:nvPr>
        </p:nvSpPr>
        <p:spPr>
          <a:xfrm>
            <a:off x="9323097" y="4506937"/>
            <a:ext cx="25059" cy="29339"/>
          </a:xfrm>
          <a:prstGeom prst="chevron">
            <a:avLst/>
          </a:prstGeom>
          <a:solidFill>
            <a:srgbClr val="1FB6FF">
              <a:alpha val="884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4" name="PA-燕尾形 93"/>
          <p:cNvSpPr/>
          <p:nvPr>
            <p:custDataLst>
              <p:tags r:id="rId29"/>
            </p:custDataLst>
          </p:nvPr>
        </p:nvSpPr>
        <p:spPr>
          <a:xfrm>
            <a:off x="9220833" y="4487649"/>
            <a:ext cx="58006" cy="67914"/>
          </a:xfrm>
          <a:prstGeom prst="chevron">
            <a:avLst/>
          </a:prstGeom>
          <a:solidFill>
            <a:srgbClr val="1FB6FF">
              <a:alpha val="7813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5" name="PA-燕尾形 94"/>
          <p:cNvSpPr/>
          <p:nvPr>
            <p:custDataLst>
              <p:tags r:id="rId30"/>
            </p:custDataLst>
          </p:nvPr>
        </p:nvSpPr>
        <p:spPr>
          <a:xfrm>
            <a:off x="9523360" y="4484289"/>
            <a:ext cx="63747" cy="74635"/>
          </a:xfrm>
          <a:prstGeom prst="chevron">
            <a:avLst/>
          </a:prstGeom>
          <a:solidFill>
            <a:srgbClr val="1FB6FF">
              <a:alpha val="691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6" name="PA-燕尾形 95"/>
          <p:cNvSpPr/>
          <p:nvPr>
            <p:custDataLst>
              <p:tags r:id="rId31"/>
            </p:custDataLst>
          </p:nvPr>
        </p:nvSpPr>
        <p:spPr>
          <a:xfrm>
            <a:off x="9392414" y="4470859"/>
            <a:ext cx="86688" cy="101495"/>
          </a:xfrm>
          <a:prstGeom prst="chevron">
            <a:avLst/>
          </a:prstGeom>
          <a:solidFill>
            <a:srgbClr val="1FB6FF">
              <a:alpha val="3361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7" name="PA-燕尾形 96"/>
          <p:cNvSpPr/>
          <p:nvPr>
            <p:custDataLst>
              <p:tags r:id="rId32"/>
            </p:custDataLst>
          </p:nvPr>
        </p:nvSpPr>
        <p:spPr>
          <a:xfrm>
            <a:off x="9740969" y="4485560"/>
            <a:ext cx="61576" cy="72093"/>
          </a:xfrm>
          <a:prstGeom prst="chevron">
            <a:avLst/>
          </a:prstGeom>
          <a:solidFill>
            <a:srgbClr val="1FB6FF">
              <a:alpha val="45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8" name="PA-燕尾形 97"/>
          <p:cNvSpPr/>
          <p:nvPr>
            <p:custDataLst>
              <p:tags r:id="rId33"/>
            </p:custDataLst>
          </p:nvPr>
        </p:nvSpPr>
        <p:spPr>
          <a:xfrm>
            <a:off x="9631365" y="4483353"/>
            <a:ext cx="65346" cy="76507"/>
          </a:xfrm>
          <a:prstGeom prst="chevron">
            <a:avLst/>
          </a:prstGeom>
          <a:solidFill>
            <a:srgbClr val="1FB6FF">
              <a:alpha val="32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139680" y="6154420"/>
            <a:ext cx="1976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</a:rPr>
              <a:t>KEDACOM</a:t>
            </a:r>
            <a:endParaRPr lang="en-US" altLang="zh-CN" sz="2400" dirty="0">
              <a:solidFill>
                <a:schemeClr val="bg1"/>
              </a:solidFill>
              <a:latin typeface="Arial Black" panose="020B0A04020102020204" charset="0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总体介绍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3509" y="258209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总体介绍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2740" y="830580"/>
            <a:ext cx="11844655" cy="9531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方正悠黑体加粗" panose="02010600010101010101" charset="-122"/>
                <a:ea typeface="方正悠黑体加粗" panose="02010600010101010101" charset="-122"/>
                <a:cs typeface="Arial" panose="020B0604020202020204" pitchFamily="34" charset="0"/>
              </a:rPr>
              <a:t>EdgeOs8.1</a:t>
            </a:r>
            <a:r>
              <a:rPr lang="en-US" altLang="zh-CN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Arial" panose="020B0604020202020204" pitchFamily="34" charset="0"/>
              </a:rPr>
              <a:t>是</a:t>
            </a:r>
            <a:r>
              <a:rPr lang="zh-CN" altLang="en-US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Arial" panose="020B0604020202020204" pitchFamily="34" charset="0"/>
              </a:rPr>
              <a:t>从</a:t>
            </a:r>
            <a:r>
              <a:rPr lang="en-US" altLang="zh-CN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Arial" panose="020B0604020202020204" pitchFamily="34" charset="0"/>
              </a:rPr>
              <a:t>NVR V7&amp;IPC V7</a:t>
            </a:r>
            <a:r>
              <a:rPr lang="zh-CN" altLang="en-US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Arial" panose="020B0604020202020204" pitchFamily="34" charset="0"/>
              </a:rPr>
              <a:t>发展起来的</a:t>
            </a:r>
            <a:r>
              <a:rPr lang="en-US" altLang="zh-CN" dirty="0">
                <a:solidFill>
                  <a:schemeClr val="bg1"/>
                </a:solidFill>
                <a:latin typeface="方正悠黑体加粗" panose="02010600010101010101" charset="-122"/>
                <a:ea typeface="方正悠黑体加粗" panose="02010600010101010101" charset="-122"/>
                <a:cs typeface="Arial" panose="020B0604020202020204" pitchFamily="34" charset="0"/>
              </a:rPr>
              <a:t>具有高安全性、高扩展性、高复用性的基础软件平台，可承载所有边/端类产品，例如通用IPC产品、通用NVR产品、各类智能产品、教育类产品、车载类产品、无线类产品等等，并为边/端产品提供最核心的软件支撑，使未来产品的开发更加聚焦于用户业务，让产品的开发更加高效、更加简单</a:t>
            </a:r>
            <a:endParaRPr lang="en-US" altLang="zh-CN" dirty="0">
              <a:solidFill>
                <a:schemeClr val="bg1"/>
              </a:solidFill>
              <a:latin typeface="方正悠黑体加粗" panose="02010600010101010101" charset="-122"/>
              <a:ea typeface="方正悠黑体加粗" panose="02010600010101010101" charset="-122"/>
              <a:cs typeface="Arial" panose="020B0604020202020204" pitchFamily="34" charset="0"/>
            </a:endParaRPr>
          </a:p>
        </p:txBody>
      </p:sp>
      <p:pic>
        <p:nvPicPr>
          <p:cNvPr id="3" name="图片 -2147482624" descr="kuangji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7075" y="1783715"/>
            <a:ext cx="10964545" cy="4857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91357" y="2336393"/>
            <a:ext cx="4653280" cy="2122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gradFill flip="none" rotWithShape="1"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  </a:t>
            </a:r>
            <a:endParaRPr lang="en-US" altLang="zh-CN" sz="4400" dirty="0">
              <a:gradFill flip="none" rotWithShape="1"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800" dirty="0">
                <a:gradFill flip="none" rotWithShape="1"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8800" dirty="0">
              <a:gradFill flip="none" rotWithShape="1"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58721" y="2512485"/>
            <a:ext cx="1052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PA-燕尾形 38"/>
          <p:cNvSpPr/>
          <p:nvPr>
            <p:custDataLst>
              <p:tags r:id="rId1"/>
            </p:custDataLst>
          </p:nvPr>
        </p:nvSpPr>
        <p:spPr>
          <a:xfrm>
            <a:off x="6191357" y="4515042"/>
            <a:ext cx="11214" cy="13129"/>
          </a:xfrm>
          <a:prstGeom prst="chevron">
            <a:avLst/>
          </a:prstGeom>
          <a:solidFill>
            <a:srgbClr val="1FB6FF">
              <a:alpha val="619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PA-燕尾形 39"/>
          <p:cNvSpPr/>
          <p:nvPr>
            <p:custDataLst>
              <p:tags r:id="rId2"/>
            </p:custDataLst>
          </p:nvPr>
        </p:nvSpPr>
        <p:spPr>
          <a:xfrm>
            <a:off x="9846814" y="4469413"/>
            <a:ext cx="89160" cy="104387"/>
          </a:xfrm>
          <a:prstGeom prst="chevron">
            <a:avLst/>
          </a:prstGeom>
          <a:solidFill>
            <a:srgbClr val="1FB6FF">
              <a:alpha val="92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PA-燕尾形 42"/>
          <p:cNvSpPr/>
          <p:nvPr>
            <p:custDataLst>
              <p:tags r:id="rId3"/>
            </p:custDataLst>
          </p:nvPr>
        </p:nvSpPr>
        <p:spPr>
          <a:xfrm>
            <a:off x="6246829" y="4496613"/>
            <a:ext cx="42695" cy="49986"/>
          </a:xfrm>
          <a:prstGeom prst="chevron">
            <a:avLst/>
          </a:prstGeom>
          <a:solidFill>
            <a:srgbClr val="1FB6FF">
              <a:alpha val="3147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PA-燕尾形 46"/>
          <p:cNvSpPr/>
          <p:nvPr>
            <p:custDataLst>
              <p:tags r:id="rId4"/>
            </p:custDataLst>
          </p:nvPr>
        </p:nvSpPr>
        <p:spPr>
          <a:xfrm>
            <a:off x="6385900" y="4438592"/>
            <a:ext cx="141809" cy="166029"/>
          </a:xfrm>
          <a:prstGeom prst="chevron">
            <a:avLst/>
          </a:prstGeom>
          <a:solidFill>
            <a:srgbClr val="1FB6FF">
              <a:alpha val="906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PA-燕尾形 48"/>
          <p:cNvSpPr/>
          <p:nvPr>
            <p:custDataLst>
              <p:tags r:id="rId5"/>
            </p:custDataLst>
          </p:nvPr>
        </p:nvSpPr>
        <p:spPr>
          <a:xfrm>
            <a:off x="8225674" y="4438638"/>
            <a:ext cx="141729" cy="165936"/>
          </a:xfrm>
          <a:prstGeom prst="chevron">
            <a:avLst/>
          </a:prstGeom>
          <a:solidFill>
            <a:srgbClr val="1FB6FF">
              <a:alpha val="802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PA-燕尾形 49"/>
          <p:cNvSpPr/>
          <p:nvPr>
            <p:custDataLst>
              <p:tags r:id="rId6"/>
            </p:custDataLst>
          </p:nvPr>
        </p:nvSpPr>
        <p:spPr>
          <a:xfrm>
            <a:off x="6757537" y="4453739"/>
            <a:ext cx="115932" cy="135735"/>
          </a:xfrm>
          <a:prstGeom prst="chevron">
            <a:avLst/>
          </a:prstGeom>
          <a:solidFill>
            <a:srgbClr val="1FB6FF">
              <a:alpha val="1506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PA-燕尾形 51"/>
          <p:cNvSpPr/>
          <p:nvPr>
            <p:custDataLst>
              <p:tags r:id="rId7"/>
            </p:custDataLst>
          </p:nvPr>
        </p:nvSpPr>
        <p:spPr>
          <a:xfrm>
            <a:off x="7207676" y="4518483"/>
            <a:ext cx="5335" cy="6246"/>
          </a:xfrm>
          <a:prstGeom prst="chevron">
            <a:avLst/>
          </a:prstGeom>
          <a:solidFill>
            <a:srgbClr val="1FB6FF">
              <a:alpha val="604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PA-燕尾形 52"/>
          <p:cNvSpPr/>
          <p:nvPr>
            <p:custDataLst>
              <p:tags r:id="rId8"/>
            </p:custDataLst>
          </p:nvPr>
        </p:nvSpPr>
        <p:spPr>
          <a:xfrm>
            <a:off x="7118177" y="4495122"/>
            <a:ext cx="45241" cy="52969"/>
          </a:xfrm>
          <a:prstGeom prst="chevron">
            <a:avLst/>
          </a:prstGeom>
          <a:solidFill>
            <a:srgbClr val="1FB6FF">
              <a:alpha val="966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5" name="PA-燕尾形 54"/>
          <p:cNvSpPr/>
          <p:nvPr>
            <p:custDataLst>
              <p:tags r:id="rId9"/>
            </p:custDataLst>
          </p:nvPr>
        </p:nvSpPr>
        <p:spPr>
          <a:xfrm>
            <a:off x="7327471" y="4480483"/>
            <a:ext cx="70247" cy="82246"/>
          </a:xfrm>
          <a:prstGeom prst="chevron">
            <a:avLst/>
          </a:prstGeom>
          <a:solidFill>
            <a:srgbClr val="1FB6FF">
              <a:alpha val="878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PA-燕尾形 57"/>
          <p:cNvSpPr/>
          <p:nvPr>
            <p:custDataLst>
              <p:tags r:id="rId10"/>
            </p:custDataLst>
          </p:nvPr>
        </p:nvSpPr>
        <p:spPr>
          <a:xfrm>
            <a:off x="7556308" y="4445337"/>
            <a:ext cx="130286" cy="152538"/>
          </a:xfrm>
          <a:prstGeom prst="chevron">
            <a:avLst/>
          </a:prstGeom>
          <a:solidFill>
            <a:srgbClr val="1FB6FF">
              <a:alpha val="529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PA-燕尾形 58"/>
          <p:cNvSpPr/>
          <p:nvPr>
            <p:custDataLst>
              <p:tags r:id="rId11"/>
            </p:custDataLst>
          </p:nvPr>
        </p:nvSpPr>
        <p:spPr>
          <a:xfrm>
            <a:off x="7441976" y="4480584"/>
            <a:ext cx="70074" cy="82044"/>
          </a:xfrm>
          <a:prstGeom prst="chevron">
            <a:avLst/>
          </a:prstGeom>
          <a:solidFill>
            <a:srgbClr val="1FB6FF">
              <a:alpha val="2746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PA-燕尾形 63"/>
          <p:cNvSpPr/>
          <p:nvPr>
            <p:custDataLst>
              <p:tags r:id="rId12"/>
            </p:custDataLst>
          </p:nvPr>
        </p:nvSpPr>
        <p:spPr>
          <a:xfrm>
            <a:off x="6571967" y="4438881"/>
            <a:ext cx="141312" cy="165450"/>
          </a:xfrm>
          <a:prstGeom prst="chevron">
            <a:avLst/>
          </a:prstGeom>
          <a:solidFill>
            <a:srgbClr val="1FB6FF">
              <a:alpha val="5633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" name="PA-燕尾形 65"/>
          <p:cNvSpPr/>
          <p:nvPr>
            <p:custDataLst>
              <p:tags r:id="rId13"/>
            </p:custDataLst>
          </p:nvPr>
        </p:nvSpPr>
        <p:spPr>
          <a:xfrm>
            <a:off x="6333782" y="4517005"/>
            <a:ext cx="7860" cy="9202"/>
          </a:xfrm>
          <a:prstGeom prst="chevron">
            <a:avLst/>
          </a:prstGeom>
          <a:solidFill>
            <a:srgbClr val="1FB6FF">
              <a:alpha val="706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" name="PA-燕尾形 66"/>
          <p:cNvSpPr/>
          <p:nvPr>
            <p:custDataLst>
              <p:tags r:id="rId14"/>
            </p:custDataLst>
          </p:nvPr>
        </p:nvSpPr>
        <p:spPr>
          <a:xfrm>
            <a:off x="6917727" y="4430175"/>
            <a:ext cx="156192" cy="182863"/>
          </a:xfrm>
          <a:prstGeom prst="chevron">
            <a:avLst/>
          </a:prstGeom>
          <a:solidFill>
            <a:srgbClr val="1FB6FF">
              <a:alpha val="515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" name="PA-燕尾形 72"/>
          <p:cNvSpPr/>
          <p:nvPr>
            <p:custDataLst>
              <p:tags r:id="rId15"/>
            </p:custDataLst>
          </p:nvPr>
        </p:nvSpPr>
        <p:spPr>
          <a:xfrm>
            <a:off x="7257269" y="4506418"/>
            <a:ext cx="25944" cy="30376"/>
          </a:xfrm>
          <a:prstGeom prst="chevron">
            <a:avLst/>
          </a:prstGeom>
          <a:solidFill>
            <a:srgbClr val="1FB6FF">
              <a:alpha val="827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" name="PA-燕尾形 75"/>
          <p:cNvSpPr/>
          <p:nvPr>
            <p:custDataLst>
              <p:tags r:id="rId16"/>
            </p:custDataLst>
          </p:nvPr>
        </p:nvSpPr>
        <p:spPr>
          <a:xfrm>
            <a:off x="7844084" y="4503337"/>
            <a:ext cx="31209" cy="36539"/>
          </a:xfrm>
          <a:prstGeom prst="chevron">
            <a:avLst/>
          </a:prstGeom>
          <a:solidFill>
            <a:srgbClr val="1FB6FF">
              <a:alpha val="144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" name="PA-燕尾形 76"/>
          <p:cNvSpPr/>
          <p:nvPr>
            <p:custDataLst>
              <p:tags r:id="rId17"/>
            </p:custDataLst>
          </p:nvPr>
        </p:nvSpPr>
        <p:spPr>
          <a:xfrm>
            <a:off x="7730852" y="4481228"/>
            <a:ext cx="68974" cy="80756"/>
          </a:xfrm>
          <a:prstGeom prst="chevron">
            <a:avLst/>
          </a:prstGeom>
          <a:solidFill>
            <a:srgbClr val="1FB6FF">
              <a:alpha val="506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8" name="PA-燕尾形 77"/>
          <p:cNvSpPr/>
          <p:nvPr>
            <p:custDataLst>
              <p:tags r:id="rId18"/>
            </p:custDataLst>
          </p:nvPr>
        </p:nvSpPr>
        <p:spPr>
          <a:xfrm>
            <a:off x="7919551" y="4464997"/>
            <a:ext cx="96699" cy="113218"/>
          </a:xfrm>
          <a:prstGeom prst="chevron">
            <a:avLst/>
          </a:prstGeom>
          <a:solidFill>
            <a:srgbClr val="1FB6FF">
              <a:alpha val="4423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PA-燕尾形 79"/>
          <p:cNvSpPr/>
          <p:nvPr>
            <p:custDataLst>
              <p:tags r:id="rId19"/>
            </p:custDataLst>
          </p:nvPr>
        </p:nvSpPr>
        <p:spPr>
          <a:xfrm>
            <a:off x="8120332" y="4485847"/>
            <a:ext cx="61084" cy="71519"/>
          </a:xfrm>
          <a:prstGeom prst="chevron">
            <a:avLst/>
          </a:prstGeom>
          <a:solidFill>
            <a:srgbClr val="1FB6FF">
              <a:alpha val="7817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PA-燕尾形 80"/>
          <p:cNvSpPr/>
          <p:nvPr>
            <p:custDataLst>
              <p:tags r:id="rId20"/>
            </p:custDataLst>
          </p:nvPr>
        </p:nvSpPr>
        <p:spPr>
          <a:xfrm>
            <a:off x="8060508" y="4512494"/>
            <a:ext cx="15566" cy="18225"/>
          </a:xfrm>
          <a:prstGeom prst="chevron">
            <a:avLst/>
          </a:prstGeom>
          <a:solidFill>
            <a:srgbClr val="1FB6FF">
              <a:alpha val="6878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PA-燕尾形 83"/>
          <p:cNvSpPr/>
          <p:nvPr>
            <p:custDataLst>
              <p:tags r:id="rId21"/>
            </p:custDataLst>
          </p:nvPr>
        </p:nvSpPr>
        <p:spPr>
          <a:xfrm>
            <a:off x="8411661" y="4436240"/>
            <a:ext cx="145825" cy="170732"/>
          </a:xfrm>
          <a:prstGeom prst="chevron">
            <a:avLst/>
          </a:prstGeom>
          <a:solidFill>
            <a:srgbClr val="1FB6FF">
              <a:alpha val="729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PA-燕尾形 84"/>
          <p:cNvSpPr/>
          <p:nvPr>
            <p:custDataLst>
              <p:tags r:id="rId22"/>
            </p:custDataLst>
          </p:nvPr>
        </p:nvSpPr>
        <p:spPr>
          <a:xfrm>
            <a:off x="8781330" y="4507043"/>
            <a:ext cx="24877" cy="29126"/>
          </a:xfrm>
          <a:prstGeom prst="chevron">
            <a:avLst/>
          </a:prstGeom>
          <a:solidFill>
            <a:srgbClr val="1FB6FF">
              <a:alpha val="650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PA-燕尾形 85"/>
          <p:cNvSpPr/>
          <p:nvPr>
            <p:custDataLst>
              <p:tags r:id="rId23"/>
            </p:custDataLst>
          </p:nvPr>
        </p:nvSpPr>
        <p:spPr>
          <a:xfrm>
            <a:off x="8601744" y="4442383"/>
            <a:ext cx="135328" cy="158446"/>
          </a:xfrm>
          <a:prstGeom prst="chevron">
            <a:avLst/>
          </a:prstGeom>
          <a:solidFill>
            <a:srgbClr val="1FB6FF">
              <a:alpha val="3421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" name="PA-燕尾形 87"/>
          <p:cNvSpPr/>
          <p:nvPr>
            <p:custDataLst>
              <p:tags r:id="rId24"/>
            </p:custDataLst>
          </p:nvPr>
        </p:nvSpPr>
        <p:spPr>
          <a:xfrm>
            <a:off x="8850465" y="4516725"/>
            <a:ext cx="8339" cy="9763"/>
          </a:xfrm>
          <a:prstGeom prst="chevron">
            <a:avLst/>
          </a:prstGeom>
          <a:solidFill>
            <a:srgbClr val="1FB6FF">
              <a:alpha val="992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9" name="PA-燕尾形 88"/>
          <p:cNvSpPr/>
          <p:nvPr>
            <p:custDataLst>
              <p:tags r:id="rId25"/>
            </p:custDataLst>
          </p:nvPr>
        </p:nvSpPr>
        <p:spPr>
          <a:xfrm>
            <a:off x="8965899" y="4483089"/>
            <a:ext cx="65796" cy="77034"/>
          </a:xfrm>
          <a:prstGeom prst="chevron">
            <a:avLst/>
          </a:prstGeom>
          <a:solidFill>
            <a:srgbClr val="1FB6FF">
              <a:alpha val="155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PA-燕尾形 89"/>
          <p:cNvSpPr/>
          <p:nvPr>
            <p:custDataLst>
              <p:tags r:id="rId26"/>
            </p:custDataLst>
          </p:nvPr>
        </p:nvSpPr>
        <p:spPr>
          <a:xfrm>
            <a:off x="8903062" y="4510730"/>
            <a:ext cx="18579" cy="21752"/>
          </a:xfrm>
          <a:prstGeom prst="chevron">
            <a:avLst/>
          </a:prstGeom>
          <a:solidFill>
            <a:srgbClr val="1FB6FF">
              <a:alpha val="958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2" name="PA-燕尾形 91"/>
          <p:cNvSpPr/>
          <p:nvPr>
            <p:custDataLst>
              <p:tags r:id="rId27"/>
            </p:custDataLst>
          </p:nvPr>
        </p:nvSpPr>
        <p:spPr>
          <a:xfrm>
            <a:off x="9075953" y="4462702"/>
            <a:ext cx="100622" cy="117808"/>
          </a:xfrm>
          <a:prstGeom prst="chevron">
            <a:avLst/>
          </a:prstGeom>
          <a:solidFill>
            <a:srgbClr val="1FB6FF">
              <a:alpha val="119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3" name="PA-燕尾形 92"/>
          <p:cNvSpPr/>
          <p:nvPr>
            <p:custDataLst>
              <p:tags r:id="rId28"/>
            </p:custDataLst>
          </p:nvPr>
        </p:nvSpPr>
        <p:spPr>
          <a:xfrm>
            <a:off x="9323097" y="4506937"/>
            <a:ext cx="25059" cy="29339"/>
          </a:xfrm>
          <a:prstGeom prst="chevron">
            <a:avLst/>
          </a:prstGeom>
          <a:solidFill>
            <a:srgbClr val="1FB6FF">
              <a:alpha val="884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4" name="PA-燕尾形 93"/>
          <p:cNvSpPr/>
          <p:nvPr>
            <p:custDataLst>
              <p:tags r:id="rId29"/>
            </p:custDataLst>
          </p:nvPr>
        </p:nvSpPr>
        <p:spPr>
          <a:xfrm>
            <a:off x="9220833" y="4487649"/>
            <a:ext cx="58006" cy="67914"/>
          </a:xfrm>
          <a:prstGeom prst="chevron">
            <a:avLst/>
          </a:prstGeom>
          <a:solidFill>
            <a:srgbClr val="1FB6FF">
              <a:alpha val="7813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5" name="PA-燕尾形 94"/>
          <p:cNvSpPr/>
          <p:nvPr>
            <p:custDataLst>
              <p:tags r:id="rId30"/>
            </p:custDataLst>
          </p:nvPr>
        </p:nvSpPr>
        <p:spPr>
          <a:xfrm>
            <a:off x="9523360" y="4484289"/>
            <a:ext cx="63747" cy="74635"/>
          </a:xfrm>
          <a:prstGeom prst="chevron">
            <a:avLst/>
          </a:prstGeom>
          <a:solidFill>
            <a:srgbClr val="1FB6FF">
              <a:alpha val="691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6" name="PA-燕尾形 95"/>
          <p:cNvSpPr/>
          <p:nvPr>
            <p:custDataLst>
              <p:tags r:id="rId31"/>
            </p:custDataLst>
          </p:nvPr>
        </p:nvSpPr>
        <p:spPr>
          <a:xfrm>
            <a:off x="9392414" y="4470859"/>
            <a:ext cx="86688" cy="101495"/>
          </a:xfrm>
          <a:prstGeom prst="chevron">
            <a:avLst/>
          </a:prstGeom>
          <a:solidFill>
            <a:srgbClr val="1FB6FF">
              <a:alpha val="3361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7" name="PA-燕尾形 96"/>
          <p:cNvSpPr/>
          <p:nvPr>
            <p:custDataLst>
              <p:tags r:id="rId32"/>
            </p:custDataLst>
          </p:nvPr>
        </p:nvSpPr>
        <p:spPr>
          <a:xfrm>
            <a:off x="9740969" y="4485560"/>
            <a:ext cx="61576" cy="72093"/>
          </a:xfrm>
          <a:prstGeom prst="chevron">
            <a:avLst/>
          </a:prstGeom>
          <a:solidFill>
            <a:srgbClr val="1FB6FF">
              <a:alpha val="45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8" name="PA-燕尾形 97"/>
          <p:cNvSpPr/>
          <p:nvPr>
            <p:custDataLst>
              <p:tags r:id="rId33"/>
            </p:custDataLst>
          </p:nvPr>
        </p:nvSpPr>
        <p:spPr>
          <a:xfrm>
            <a:off x="9631365" y="4483353"/>
            <a:ext cx="65346" cy="76507"/>
          </a:xfrm>
          <a:prstGeom prst="chevron">
            <a:avLst/>
          </a:prstGeom>
          <a:solidFill>
            <a:srgbClr val="1FB6FF">
              <a:alpha val="32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139680" y="6154420"/>
            <a:ext cx="1976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</a:rPr>
              <a:t>KEDACOM</a:t>
            </a:r>
            <a:endParaRPr lang="en-US" altLang="zh-CN" sz="2400" dirty="0">
              <a:solidFill>
                <a:schemeClr val="bg1"/>
              </a:solidFill>
              <a:latin typeface="Arial Black" panose="020B0A04020102020204" charset="0"/>
              <a:ea typeface="微软雅黑" panose="020B0503020204020204" pitchFamily="34" charset="-122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4145" y="991870"/>
            <a:ext cx="2880000" cy="2700000"/>
            <a:chOff x="1074420" y="1447800"/>
            <a:chExt cx="3246120" cy="4785360"/>
          </a:xfrm>
        </p:grpSpPr>
        <p:sp>
          <p:nvSpPr>
            <p:cNvPr id="17" name="矩形: 剪去对角 16"/>
            <p:cNvSpPr/>
            <p:nvPr/>
          </p:nvSpPr>
          <p:spPr>
            <a:xfrm>
              <a:off x="1074420" y="1447800"/>
              <a:ext cx="3246120" cy="4785360"/>
            </a:xfrm>
            <a:prstGeom prst="snip2DiagRect">
              <a:avLst>
                <a:gd name="adj1" fmla="val 10094"/>
                <a:gd name="adj2" fmla="val 16667"/>
              </a:avLst>
            </a:prstGeom>
            <a:noFill/>
            <a:ln>
              <a:gradFill>
                <a:gsLst>
                  <a:gs pos="55000">
                    <a:srgbClr val="1FB6FF"/>
                  </a:gs>
                  <a:gs pos="97000">
                    <a:srgbClr val="0687F6"/>
                  </a:gs>
                  <a:gs pos="0">
                    <a:srgbClr val="93FF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剪去对角 19"/>
            <p:cNvSpPr/>
            <p:nvPr/>
          </p:nvSpPr>
          <p:spPr>
            <a:xfrm>
              <a:off x="1215389" y="1548970"/>
              <a:ext cx="2792731" cy="783415"/>
            </a:xfrm>
            <a:prstGeom prst="snip2DiagRect">
              <a:avLst>
                <a:gd name="adj1" fmla="val 30768"/>
                <a:gd name="adj2" fmla="val 33895"/>
              </a:avLst>
            </a:prstGeom>
            <a:gradFill>
              <a:gsLst>
                <a:gs pos="0">
                  <a:srgbClr val="1FB6FF"/>
                </a:gs>
                <a:gs pos="97000">
                  <a:srgbClr val="0687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55279" y="1587355"/>
              <a:ext cx="1112951" cy="706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   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4145" y="3952240"/>
            <a:ext cx="2880000" cy="2700000"/>
            <a:chOff x="1074420" y="1447800"/>
            <a:chExt cx="3246120" cy="4785360"/>
          </a:xfrm>
        </p:grpSpPr>
        <p:sp>
          <p:nvSpPr>
            <p:cNvPr id="3" name="矩形: 剪去对角 16"/>
            <p:cNvSpPr/>
            <p:nvPr/>
          </p:nvSpPr>
          <p:spPr>
            <a:xfrm>
              <a:off x="1074420" y="1447800"/>
              <a:ext cx="3246120" cy="4785360"/>
            </a:xfrm>
            <a:prstGeom prst="snip2DiagRect">
              <a:avLst>
                <a:gd name="adj1" fmla="val 10094"/>
                <a:gd name="adj2" fmla="val 16667"/>
              </a:avLst>
            </a:prstGeom>
            <a:noFill/>
            <a:ln>
              <a:gradFill>
                <a:gsLst>
                  <a:gs pos="55000">
                    <a:srgbClr val="1FB6FF"/>
                  </a:gs>
                  <a:gs pos="97000">
                    <a:srgbClr val="0687F6"/>
                  </a:gs>
                  <a:gs pos="0">
                    <a:srgbClr val="93FF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: 剪去对角 19"/>
            <p:cNvSpPr/>
            <p:nvPr/>
          </p:nvSpPr>
          <p:spPr>
            <a:xfrm>
              <a:off x="1215389" y="1548970"/>
              <a:ext cx="2792731" cy="783415"/>
            </a:xfrm>
            <a:prstGeom prst="snip2DiagRect">
              <a:avLst>
                <a:gd name="adj1" fmla="val 30768"/>
                <a:gd name="adj2" fmla="val 33895"/>
              </a:avLst>
            </a:prstGeom>
            <a:gradFill>
              <a:gsLst>
                <a:gs pos="0">
                  <a:srgbClr val="1FB6FF"/>
                </a:gs>
                <a:gs pos="97000">
                  <a:srgbClr val="0687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94644" y="1587287"/>
              <a:ext cx="1034222" cy="706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   议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147060" y="991870"/>
            <a:ext cx="2880000" cy="2700000"/>
            <a:chOff x="1074420" y="1447800"/>
            <a:chExt cx="3246120" cy="4785360"/>
          </a:xfrm>
        </p:grpSpPr>
        <p:sp>
          <p:nvSpPr>
            <p:cNvPr id="7" name="矩形: 剪去对角 16"/>
            <p:cNvSpPr/>
            <p:nvPr/>
          </p:nvSpPr>
          <p:spPr>
            <a:xfrm>
              <a:off x="1074420" y="1447800"/>
              <a:ext cx="3246120" cy="4785360"/>
            </a:xfrm>
            <a:prstGeom prst="snip2DiagRect">
              <a:avLst>
                <a:gd name="adj1" fmla="val 10094"/>
                <a:gd name="adj2" fmla="val 16667"/>
              </a:avLst>
            </a:prstGeom>
            <a:noFill/>
            <a:ln>
              <a:gradFill>
                <a:gsLst>
                  <a:gs pos="55000">
                    <a:srgbClr val="1FB6FF"/>
                  </a:gs>
                  <a:gs pos="97000">
                    <a:srgbClr val="0687F6"/>
                  </a:gs>
                  <a:gs pos="0">
                    <a:srgbClr val="93FF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: 剪去对角 19"/>
            <p:cNvSpPr/>
            <p:nvPr/>
          </p:nvSpPr>
          <p:spPr>
            <a:xfrm>
              <a:off x="1215389" y="1548970"/>
              <a:ext cx="2792731" cy="783415"/>
            </a:xfrm>
            <a:prstGeom prst="snip2DiagRect">
              <a:avLst>
                <a:gd name="adj1" fmla="val 30768"/>
                <a:gd name="adj2" fmla="val 33895"/>
              </a:avLst>
            </a:prstGeom>
            <a:gradFill>
              <a:gsLst>
                <a:gs pos="0">
                  <a:srgbClr val="1FB6FF"/>
                </a:gs>
                <a:gs pos="97000">
                  <a:srgbClr val="0687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94643" y="1587287"/>
              <a:ext cx="1034222" cy="706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   络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45530" y="991870"/>
            <a:ext cx="2880000" cy="2700000"/>
            <a:chOff x="1074420" y="1447800"/>
            <a:chExt cx="3246120" cy="4785360"/>
          </a:xfrm>
        </p:grpSpPr>
        <p:sp>
          <p:nvSpPr>
            <p:cNvPr id="11" name="矩形: 剪去对角 16"/>
            <p:cNvSpPr/>
            <p:nvPr/>
          </p:nvSpPr>
          <p:spPr>
            <a:xfrm>
              <a:off x="1074420" y="1447800"/>
              <a:ext cx="3246120" cy="4785360"/>
            </a:xfrm>
            <a:prstGeom prst="snip2DiagRect">
              <a:avLst>
                <a:gd name="adj1" fmla="val 10094"/>
                <a:gd name="adj2" fmla="val 16667"/>
              </a:avLst>
            </a:prstGeom>
            <a:noFill/>
            <a:ln>
              <a:gradFill>
                <a:gsLst>
                  <a:gs pos="55000">
                    <a:srgbClr val="1FB6FF"/>
                  </a:gs>
                  <a:gs pos="97000">
                    <a:srgbClr val="0687F6"/>
                  </a:gs>
                  <a:gs pos="0">
                    <a:srgbClr val="93FF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剪去对角 19"/>
            <p:cNvSpPr/>
            <p:nvPr/>
          </p:nvSpPr>
          <p:spPr>
            <a:xfrm>
              <a:off x="1215389" y="1548970"/>
              <a:ext cx="2792731" cy="783415"/>
            </a:xfrm>
            <a:prstGeom prst="snip2DiagRect">
              <a:avLst>
                <a:gd name="adj1" fmla="val 30768"/>
                <a:gd name="adj2" fmla="val 33895"/>
              </a:avLst>
            </a:prstGeom>
            <a:gradFill>
              <a:gsLst>
                <a:gs pos="0">
                  <a:srgbClr val="1FB6FF"/>
                </a:gs>
                <a:gs pos="97000">
                  <a:srgbClr val="0687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180531" y="1587287"/>
              <a:ext cx="862448" cy="706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152255" y="991870"/>
            <a:ext cx="2880000" cy="2700000"/>
            <a:chOff x="1074420" y="1447800"/>
            <a:chExt cx="3246120" cy="4785360"/>
          </a:xfrm>
        </p:grpSpPr>
        <p:sp>
          <p:nvSpPr>
            <p:cNvPr id="15" name="矩形: 剪去对角 16"/>
            <p:cNvSpPr/>
            <p:nvPr/>
          </p:nvSpPr>
          <p:spPr>
            <a:xfrm>
              <a:off x="1074420" y="1447800"/>
              <a:ext cx="3246120" cy="4785360"/>
            </a:xfrm>
            <a:prstGeom prst="snip2DiagRect">
              <a:avLst>
                <a:gd name="adj1" fmla="val 10094"/>
                <a:gd name="adj2" fmla="val 16667"/>
              </a:avLst>
            </a:prstGeom>
            <a:noFill/>
            <a:ln>
              <a:gradFill>
                <a:gsLst>
                  <a:gs pos="55000">
                    <a:srgbClr val="1FB6FF"/>
                  </a:gs>
                  <a:gs pos="97000">
                    <a:srgbClr val="0687F6"/>
                  </a:gs>
                  <a:gs pos="0">
                    <a:srgbClr val="93FF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剪去对角 19"/>
            <p:cNvSpPr/>
            <p:nvPr/>
          </p:nvSpPr>
          <p:spPr>
            <a:xfrm>
              <a:off x="1215389" y="1548970"/>
              <a:ext cx="2792731" cy="783415"/>
            </a:xfrm>
            <a:prstGeom prst="snip2DiagRect">
              <a:avLst>
                <a:gd name="adj1" fmla="val 30768"/>
                <a:gd name="adj2" fmla="val 33895"/>
              </a:avLst>
            </a:prstGeom>
            <a:gradFill>
              <a:gsLst>
                <a:gs pos="0">
                  <a:srgbClr val="1FB6FF"/>
                </a:gs>
                <a:gs pos="97000">
                  <a:srgbClr val="0687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094644" y="1587287"/>
              <a:ext cx="1034222" cy="706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   志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147060" y="3952240"/>
            <a:ext cx="2880000" cy="2700000"/>
            <a:chOff x="1074420" y="1447800"/>
            <a:chExt cx="3246120" cy="4785360"/>
          </a:xfrm>
        </p:grpSpPr>
        <p:sp>
          <p:nvSpPr>
            <p:cNvPr id="38" name="矩形: 剪去对角 16"/>
            <p:cNvSpPr/>
            <p:nvPr/>
          </p:nvSpPr>
          <p:spPr>
            <a:xfrm>
              <a:off x="1074420" y="1447800"/>
              <a:ext cx="3246120" cy="4785360"/>
            </a:xfrm>
            <a:prstGeom prst="snip2DiagRect">
              <a:avLst>
                <a:gd name="adj1" fmla="val 10094"/>
                <a:gd name="adj2" fmla="val 16667"/>
              </a:avLst>
            </a:prstGeom>
            <a:noFill/>
            <a:ln>
              <a:gradFill>
                <a:gsLst>
                  <a:gs pos="55000">
                    <a:srgbClr val="1FB6FF"/>
                  </a:gs>
                  <a:gs pos="97000">
                    <a:srgbClr val="0687F6"/>
                  </a:gs>
                  <a:gs pos="0">
                    <a:srgbClr val="93FF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: 剪去对角 19"/>
            <p:cNvSpPr/>
            <p:nvPr/>
          </p:nvSpPr>
          <p:spPr>
            <a:xfrm>
              <a:off x="1215389" y="1548970"/>
              <a:ext cx="2792731" cy="783415"/>
            </a:xfrm>
            <a:prstGeom prst="snip2DiagRect">
              <a:avLst>
                <a:gd name="adj1" fmla="val 30768"/>
                <a:gd name="adj2" fmla="val 33895"/>
              </a:avLst>
            </a:prstGeom>
            <a:gradFill>
              <a:gsLst>
                <a:gs pos="0">
                  <a:srgbClr val="1FB6FF"/>
                </a:gs>
                <a:gs pos="97000">
                  <a:srgbClr val="0687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094643" y="1587288"/>
              <a:ext cx="1034222" cy="706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   牌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152255" y="3952240"/>
            <a:ext cx="2880000" cy="2700000"/>
            <a:chOff x="1074420" y="1447800"/>
            <a:chExt cx="3246120" cy="4785360"/>
          </a:xfrm>
        </p:grpSpPr>
        <p:sp>
          <p:nvSpPr>
            <p:cNvPr id="46" name="矩形: 剪去对角 16"/>
            <p:cNvSpPr/>
            <p:nvPr/>
          </p:nvSpPr>
          <p:spPr>
            <a:xfrm>
              <a:off x="1074420" y="1447800"/>
              <a:ext cx="3246120" cy="4785360"/>
            </a:xfrm>
            <a:prstGeom prst="snip2DiagRect">
              <a:avLst>
                <a:gd name="adj1" fmla="val 10094"/>
                <a:gd name="adj2" fmla="val 16667"/>
              </a:avLst>
            </a:prstGeom>
            <a:noFill/>
            <a:ln>
              <a:gradFill>
                <a:gsLst>
                  <a:gs pos="55000">
                    <a:srgbClr val="1FB6FF"/>
                  </a:gs>
                  <a:gs pos="97000">
                    <a:srgbClr val="0687F6"/>
                  </a:gs>
                  <a:gs pos="0">
                    <a:srgbClr val="93FF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: 剪去对角 19"/>
            <p:cNvSpPr/>
            <p:nvPr/>
          </p:nvSpPr>
          <p:spPr>
            <a:xfrm>
              <a:off x="1215389" y="1548970"/>
              <a:ext cx="2792731" cy="783415"/>
            </a:xfrm>
            <a:prstGeom prst="snip2DiagRect">
              <a:avLst>
                <a:gd name="adj1" fmla="val 30768"/>
                <a:gd name="adj2" fmla="val 33895"/>
              </a:avLst>
            </a:prstGeom>
            <a:gradFill>
              <a:gsLst>
                <a:gs pos="0">
                  <a:srgbClr val="1FB6FF"/>
                </a:gs>
                <a:gs pos="97000">
                  <a:srgbClr val="0687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094644" y="1587288"/>
              <a:ext cx="1034222" cy="706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   构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145530" y="3952240"/>
            <a:ext cx="2880000" cy="2700000"/>
            <a:chOff x="1074420" y="1447800"/>
            <a:chExt cx="3246120" cy="4785360"/>
          </a:xfrm>
        </p:grpSpPr>
        <p:sp>
          <p:nvSpPr>
            <p:cNvPr id="58" name="矩形: 剪去对角 16"/>
            <p:cNvSpPr/>
            <p:nvPr/>
          </p:nvSpPr>
          <p:spPr>
            <a:xfrm>
              <a:off x="1074420" y="1447800"/>
              <a:ext cx="3246120" cy="4785360"/>
            </a:xfrm>
            <a:prstGeom prst="snip2DiagRect">
              <a:avLst>
                <a:gd name="adj1" fmla="val 10094"/>
                <a:gd name="adj2" fmla="val 16667"/>
              </a:avLst>
            </a:prstGeom>
            <a:noFill/>
            <a:ln>
              <a:gradFill>
                <a:gsLst>
                  <a:gs pos="55000">
                    <a:srgbClr val="1FB6FF"/>
                  </a:gs>
                  <a:gs pos="97000">
                    <a:srgbClr val="0687F6"/>
                  </a:gs>
                  <a:gs pos="0">
                    <a:srgbClr val="93FF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: 剪去对角 19"/>
            <p:cNvSpPr/>
            <p:nvPr/>
          </p:nvSpPr>
          <p:spPr>
            <a:xfrm>
              <a:off x="1215389" y="1548970"/>
              <a:ext cx="2792731" cy="783415"/>
            </a:xfrm>
            <a:prstGeom prst="snip2DiagRect">
              <a:avLst>
                <a:gd name="adj1" fmla="val 30768"/>
                <a:gd name="adj2" fmla="val 33895"/>
              </a:avLst>
            </a:prstGeom>
            <a:gradFill>
              <a:gsLst>
                <a:gs pos="0">
                  <a:srgbClr val="1FB6FF"/>
                </a:gs>
                <a:gs pos="97000">
                  <a:srgbClr val="0687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094644" y="1587288"/>
              <a:ext cx="1034222" cy="706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   能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1" name="图片 60" descr="安全"/>
          <p:cNvPicPr/>
          <p:nvPr/>
        </p:nvPicPr>
        <p:blipFill>
          <a:blip r:embed="rId1"/>
          <a:stretch>
            <a:fillRect/>
          </a:stretch>
        </p:blipFill>
        <p:spPr>
          <a:xfrm>
            <a:off x="1027465" y="1619885"/>
            <a:ext cx="900000" cy="900000"/>
          </a:xfrm>
          <a:prstGeom prst="rect">
            <a:avLst/>
          </a:prstGeom>
        </p:spPr>
      </p:pic>
      <p:pic>
        <p:nvPicPr>
          <p:cNvPr id="64" name="图片 63" descr="网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60" y="1539934"/>
            <a:ext cx="900000" cy="880851"/>
          </a:xfrm>
          <a:prstGeom prst="rect">
            <a:avLst/>
          </a:prstGeom>
        </p:spPr>
      </p:pic>
      <p:pic>
        <p:nvPicPr>
          <p:cNvPr id="18" name="图片 17" descr="we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725" y="1529106"/>
            <a:ext cx="900000" cy="902507"/>
          </a:xfrm>
          <a:prstGeom prst="rect">
            <a:avLst/>
          </a:prstGeom>
        </p:spPr>
      </p:pic>
      <p:pic>
        <p:nvPicPr>
          <p:cNvPr id="27" name="图片 26" descr="日志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020" y="1631399"/>
            <a:ext cx="900000" cy="576000"/>
          </a:xfrm>
          <a:prstGeom prst="rect">
            <a:avLst/>
          </a:prstGeom>
        </p:spPr>
      </p:pic>
      <p:pic>
        <p:nvPicPr>
          <p:cNvPr id="29" name="图片 28" descr="协议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465" y="4597400"/>
            <a:ext cx="900000" cy="655082"/>
          </a:xfrm>
          <a:prstGeom prst="rect">
            <a:avLst/>
          </a:prstGeom>
        </p:spPr>
      </p:pic>
      <p:pic>
        <p:nvPicPr>
          <p:cNvPr id="30" name="图片 29" descr="车辆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060" y="4631918"/>
            <a:ext cx="900000" cy="586046"/>
          </a:xfrm>
          <a:prstGeom prst="rect">
            <a:avLst/>
          </a:prstGeom>
        </p:spPr>
      </p:pic>
      <p:pic>
        <p:nvPicPr>
          <p:cNvPr id="32" name="图片 31" descr="功能"/>
          <p:cNvPicPr/>
          <p:nvPr/>
        </p:nvPicPr>
        <p:blipFill>
          <a:blip r:embed="rId7"/>
          <a:stretch>
            <a:fillRect/>
          </a:stretch>
        </p:blipFill>
        <p:spPr>
          <a:xfrm>
            <a:off x="7070725" y="4528941"/>
            <a:ext cx="900000" cy="792000"/>
          </a:xfrm>
          <a:prstGeom prst="rect">
            <a:avLst/>
          </a:prstGeom>
        </p:spPr>
      </p:pic>
      <p:pic>
        <p:nvPicPr>
          <p:cNvPr id="33" name="图片 32" descr="架构"/>
          <p:cNvPicPr/>
          <p:nvPr/>
        </p:nvPicPr>
        <p:blipFill>
          <a:blip r:embed="rId8"/>
          <a:stretch>
            <a:fillRect/>
          </a:stretch>
        </p:blipFill>
        <p:spPr>
          <a:xfrm>
            <a:off x="10074910" y="4528820"/>
            <a:ext cx="900000" cy="82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64005" y="2653030"/>
            <a:ext cx="2026920" cy="75565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多方位、多层次的高安全性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83600" y="2819083"/>
            <a:ext cx="2026920" cy="4235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广泛的网络适应性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400585" y="2653030"/>
            <a:ext cx="2240280" cy="75565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去插件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技术，可运行于各类系统中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502775" y="2819083"/>
            <a:ext cx="2252345" cy="4235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丰富全面的日志体系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64005" y="5481955"/>
            <a:ext cx="2026920" cy="75565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多种协议服务平台的支持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483600" y="5481955"/>
            <a:ext cx="2026920" cy="75565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基于智能框架的车牌业务支持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507265" y="5648008"/>
            <a:ext cx="2026920" cy="4235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各类新增业务功能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615488" y="5481955"/>
            <a:ext cx="2026920" cy="75565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便于裁剪和移植的开放式架构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1" grpId="0"/>
      <p:bldP spid="43" grpId="0"/>
      <p:bldP spid="49" grpId="0"/>
      <p:bldP spid="50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9405" y="2654300"/>
            <a:ext cx="4713605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多方位多层次的高安全性</a:t>
            </a:r>
            <a:endParaRPr lang="zh-CN" altLang="en-US" sz="66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169" y="3554135"/>
            <a:ext cx="5027448" cy="119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物理安全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、系统安全、应用安全、数据安全、网络安全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个维度，全面构筑一个具有高度安全性的基础软件平台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占位符 9" descr="安全"/>
          <p:cNvPicPr>
            <a:picLocks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27694" y="1045845"/>
            <a:ext cx="1297028" cy="144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29910" y="513352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物理安全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11793" y="601950"/>
            <a:ext cx="283178" cy="283178"/>
            <a:chOff x="6666248" y="2091660"/>
            <a:chExt cx="283178" cy="283178"/>
          </a:xfrm>
        </p:grpSpPr>
        <p:sp>
          <p:nvSpPr>
            <p:cNvPr id="13" name="椭圆 12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5629910" y="1055370"/>
            <a:ext cx="5067935" cy="101346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安全芯片/模块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提供对内置安全芯片和外置形态为TF卡、USB Key、加密机、PCIE加密卡等安全模块的支持；可用于对称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非对称密码算法和秘钥存储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29910" y="2467610"/>
            <a:ext cx="5067935" cy="71818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真随机数发生器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能够基于主控芯片、安全芯片、安全模块向系统提供真随机数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29910" y="3616960"/>
            <a:ext cx="5067935" cy="71818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网络接口备份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对于多网卡设备，提供基于Bond的网络容错和负载均衡服务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29910" y="4853940"/>
            <a:ext cx="5067935" cy="71818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双备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对Flash分区固件数据冗余备份服务，保障设备的固件安全性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6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9405" y="2654300"/>
            <a:ext cx="4713605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多方位多层次的高安全性</a:t>
            </a:r>
            <a:endParaRPr lang="zh-CN" altLang="en-US" sz="66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169" y="3554135"/>
            <a:ext cx="5027448" cy="119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从物理安全、</a:t>
            </a:r>
            <a:r>
              <a:rPr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系统安全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、应用安全、数据安全、网络安全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个维度，全面构筑一个具有高度安全性的基础软件平台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占位符 9" descr="安全"/>
          <p:cNvPicPr>
            <a:picLocks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27693" y="1045845"/>
            <a:ext cx="1297028" cy="144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29910" y="513352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系统安全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11793" y="601950"/>
            <a:ext cx="283178" cy="283178"/>
            <a:chOff x="6666248" y="2091660"/>
            <a:chExt cx="283178" cy="283178"/>
          </a:xfrm>
        </p:grpSpPr>
        <p:sp>
          <p:nvSpPr>
            <p:cNvPr id="13" name="椭圆 12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5629910" y="1055370"/>
            <a:ext cx="5067935" cy="71818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安全升级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对升级包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crc校验以及对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升级包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信息校验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，保证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升级包的完整性和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合法性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29910" y="2248535"/>
            <a:ext cx="5067935" cy="130810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提供基础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和通用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的双重身份认证模式；用户可通过业务系统密码登录到基础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进行部分信息查看；如需登录到通用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，则必须获得厂商授权的动态密码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29910" y="3909060"/>
            <a:ext cx="5067935" cy="71818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安全秘钥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提供基于硬件安全模块、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安全引擎、纯软件等多种方式的秘钥安全管理服务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29910" y="5029200"/>
            <a:ext cx="5067935" cy="101346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设备指纹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基于硬件信息、系统软件特征信息，通过算法组合出特征数据；可用于设备识别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密钥运算，提升产品的安全性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6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74" y="242334"/>
            <a:ext cx="2914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</a:t>
            </a:r>
            <a:r>
              <a:rPr lang="en-US" altLang="zh-CN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核心特性</a:t>
            </a:r>
            <a:endParaRPr lang="zh-CN" altLang="en-US" sz="28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0335319" y="3238500"/>
            <a:ext cx="1848425" cy="3619500"/>
          </a:xfrm>
          <a:prstGeom prst="parallelogram">
            <a:avLst>
              <a:gd name="adj" fmla="val 80479"/>
            </a:avLst>
          </a:prstGeom>
          <a:gradFill>
            <a:gsLst>
              <a:gs pos="0">
                <a:srgbClr val="0687F6"/>
              </a:gs>
              <a:gs pos="100000">
                <a:srgbClr val="93FFFF">
                  <a:lumMod val="89000"/>
                </a:srgbClr>
              </a:gs>
              <a:gs pos="66000">
                <a:srgbClr val="1FB6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9405" y="2654300"/>
            <a:ext cx="4713605" cy="6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3200" dirty="0">
                <a:gradFill>
                  <a:gsLst>
                    <a:gs pos="0">
                      <a:srgbClr val="0687F6"/>
                    </a:gs>
                    <a:gs pos="100000">
                      <a:srgbClr val="93FFFF">
                        <a:lumMod val="89000"/>
                      </a:srgbClr>
                    </a:gs>
                    <a:gs pos="66000">
                      <a:srgbClr val="1FB6FF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多方位多层次的高安全性</a:t>
            </a:r>
            <a:endParaRPr lang="zh-CN" altLang="en-US" sz="6600" dirty="0">
              <a:gradFill>
                <a:gsLst>
                  <a:gs pos="0">
                    <a:srgbClr val="0687F6"/>
                  </a:gs>
                  <a:gs pos="100000">
                    <a:srgbClr val="93FFFF">
                      <a:lumMod val="89000"/>
                    </a:srgbClr>
                  </a:gs>
                  <a:gs pos="66000">
                    <a:srgbClr val="1FB6FF"/>
                  </a:gs>
                </a:gsLst>
                <a:lin ang="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169" y="3554135"/>
            <a:ext cx="5027448" cy="119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从物理安全、系统安全、</a:t>
            </a:r>
            <a:r>
              <a:rPr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应用安全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、数据安全、网络安全</a:t>
            </a: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个维度，全面构筑一个具有高度安全性的基础软件平台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占位符 9" descr="安全"/>
          <p:cNvPicPr>
            <a:picLocks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27693" y="1045845"/>
            <a:ext cx="1297028" cy="144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29910" y="513352"/>
            <a:ext cx="1580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应用安全</a:t>
            </a:r>
            <a:endParaRPr 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11793" y="601950"/>
            <a:ext cx="283178" cy="283178"/>
            <a:chOff x="6666248" y="2091660"/>
            <a:chExt cx="283178" cy="283178"/>
          </a:xfrm>
        </p:grpSpPr>
        <p:sp>
          <p:nvSpPr>
            <p:cNvPr id="13" name="椭圆 12"/>
            <p:cNvSpPr/>
            <p:nvPr/>
          </p:nvSpPr>
          <p:spPr>
            <a:xfrm>
              <a:off x="6666248" y="2091660"/>
              <a:ext cx="283178" cy="283178"/>
            </a:xfrm>
            <a:prstGeom prst="ellipse">
              <a:avLst/>
            </a:prstGeom>
            <a:solidFill>
              <a:srgbClr val="068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29578" y="2154990"/>
              <a:ext cx="156517" cy="1565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5629910" y="1055370"/>
            <a:ext cx="5067935" cy="71818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程序白名单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提供程序白名单服务，可将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业务引导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主程序加入白名单，确保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系统中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的可信运行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29910" y="2087880"/>
            <a:ext cx="5067935" cy="101346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口令安全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提供口令安全服务，通过激活策略、禁用弱口令、统一认证失败信息、限制口令错误次数等策略，保证用户口令安全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29910" y="3397885"/>
            <a:ext cx="5067935" cy="71818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安全日志与审计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提供开发者日志服务和用户日志服务，保证各类事件的可追溯性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29910" y="4415790"/>
            <a:ext cx="5067935" cy="718185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证书的安全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支持X.509标准的CA数字证书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安全服务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29910" y="5365115"/>
            <a:ext cx="5067935" cy="1013460"/>
          </a:xfrm>
          <a:prstGeom prst="rect">
            <a:avLst/>
          </a:prstGeom>
        </p:spPr>
        <p:txBody>
          <a:bodyPr wrap="square">
            <a:spAutoFit/>
          </a:bodyPr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服务安全策略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基于最小开放原则，不涉及业务使用的服务和端口全部关闭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；提供完善的程序-资源权限管理策略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6" grpId="0"/>
      <p:bldP spid="27" grpId="0"/>
      <p:bldP spid="28" grpId="0"/>
      <p:bldP spid="29" grpId="0"/>
      <p:bldP spid="2" grpId="0"/>
    </p:bldLst>
  </p:timing>
</p:sld>
</file>

<file path=ppt/tags/tag1.xml><?xml version="1.0" encoding="utf-8"?>
<p:tagLst xmlns:p="http://schemas.openxmlformats.org/presentationml/2006/main">
  <p:tag name="PA" val="v5.0.5"/>
</p:tagLst>
</file>

<file path=ppt/tags/tag10.xml><?xml version="1.0" encoding="utf-8"?>
<p:tagLst xmlns:p="http://schemas.openxmlformats.org/presentationml/2006/main">
  <p:tag name="PA" val="v5.0.5"/>
</p:tagLst>
</file>

<file path=ppt/tags/tag100.xml><?xml version="1.0" encoding="utf-8"?>
<p:tagLst xmlns:p="http://schemas.openxmlformats.org/presentationml/2006/main">
  <p:tag name="PA" val="v5.0.5"/>
</p:tagLst>
</file>

<file path=ppt/tags/tag101.xml><?xml version="1.0" encoding="utf-8"?>
<p:tagLst xmlns:p="http://schemas.openxmlformats.org/presentationml/2006/main">
  <p:tag name="PA" val="v5.0.5"/>
</p:tagLst>
</file>

<file path=ppt/tags/tag102.xml><?xml version="1.0" encoding="utf-8"?>
<p:tagLst xmlns:p="http://schemas.openxmlformats.org/presentationml/2006/main">
  <p:tag name="PA" val="v5.0.5"/>
</p:tagLst>
</file>

<file path=ppt/tags/tag103.xml><?xml version="1.0" encoding="utf-8"?>
<p:tagLst xmlns:p="http://schemas.openxmlformats.org/presentationml/2006/main">
  <p:tag name="PA" val="v5.0.5"/>
</p:tagLst>
</file>

<file path=ppt/tags/tag104.xml><?xml version="1.0" encoding="utf-8"?>
<p:tagLst xmlns:p="http://schemas.openxmlformats.org/presentationml/2006/main">
  <p:tag name="PA" val="v5.0.5"/>
</p:tagLst>
</file>

<file path=ppt/tags/tag105.xml><?xml version="1.0" encoding="utf-8"?>
<p:tagLst xmlns:p="http://schemas.openxmlformats.org/presentationml/2006/main">
  <p:tag name="PA" val="v5.0.5"/>
</p:tagLst>
</file>

<file path=ppt/tags/tag106.xml><?xml version="1.0" encoding="utf-8"?>
<p:tagLst xmlns:p="http://schemas.openxmlformats.org/presentationml/2006/main">
  <p:tag name="KSO_WM_UNIT_TABLE_BEAUTIFY" val="smartTable{0d619954-ebac-438b-81d7-d21836445863}"/>
</p:tagLst>
</file>

<file path=ppt/tags/tag107.xml><?xml version="1.0" encoding="utf-8"?>
<p:tagLst xmlns:p="http://schemas.openxmlformats.org/presentationml/2006/main">
  <p:tag name="KSO_WM_UNIT_TABLE_BEAUTIFY" val="smartTable{0d619954-ebac-438b-81d7-d21836445863}"/>
</p:tagLst>
</file>

<file path=ppt/tags/tag108.xml><?xml version="1.0" encoding="utf-8"?>
<p:tagLst xmlns:p="http://schemas.openxmlformats.org/presentationml/2006/main">
  <p:tag name="KSO_WM_UNIT_TABLE_BEAUTIFY" val="smartTable{0d619954-ebac-438b-81d7-d21836445863}"/>
</p:tagLst>
</file>

<file path=ppt/tags/tag109.xml><?xml version="1.0" encoding="utf-8"?>
<p:tagLst xmlns:p="http://schemas.openxmlformats.org/presentationml/2006/main">
  <p:tag name="PA" val="v5.0.5"/>
</p:tagLst>
</file>

<file path=ppt/tags/tag11.xml><?xml version="1.0" encoding="utf-8"?>
<p:tagLst xmlns:p="http://schemas.openxmlformats.org/presentationml/2006/main">
  <p:tag name="PA" val="v5.0.5"/>
</p:tagLst>
</file>

<file path=ppt/tags/tag110.xml><?xml version="1.0" encoding="utf-8"?>
<p:tagLst xmlns:p="http://schemas.openxmlformats.org/presentationml/2006/main">
  <p:tag name="PA" val="v5.0.5"/>
</p:tagLst>
</file>

<file path=ppt/tags/tag111.xml><?xml version="1.0" encoding="utf-8"?>
<p:tagLst xmlns:p="http://schemas.openxmlformats.org/presentationml/2006/main">
  <p:tag name="PA" val="v5.0.5"/>
</p:tagLst>
</file>

<file path=ppt/tags/tag112.xml><?xml version="1.0" encoding="utf-8"?>
<p:tagLst xmlns:p="http://schemas.openxmlformats.org/presentationml/2006/main">
  <p:tag name="PA" val="v5.0.5"/>
</p:tagLst>
</file>

<file path=ppt/tags/tag113.xml><?xml version="1.0" encoding="utf-8"?>
<p:tagLst xmlns:p="http://schemas.openxmlformats.org/presentationml/2006/main">
  <p:tag name="PA" val="v5.0.5"/>
</p:tagLst>
</file>

<file path=ppt/tags/tag114.xml><?xml version="1.0" encoding="utf-8"?>
<p:tagLst xmlns:p="http://schemas.openxmlformats.org/presentationml/2006/main">
  <p:tag name="PA" val="v5.0.5"/>
</p:tagLst>
</file>

<file path=ppt/tags/tag115.xml><?xml version="1.0" encoding="utf-8"?>
<p:tagLst xmlns:p="http://schemas.openxmlformats.org/presentationml/2006/main">
  <p:tag name="PA" val="v5.0.5"/>
</p:tagLst>
</file>

<file path=ppt/tags/tag116.xml><?xml version="1.0" encoding="utf-8"?>
<p:tagLst xmlns:p="http://schemas.openxmlformats.org/presentationml/2006/main">
  <p:tag name="PA" val="v5.0.5"/>
</p:tagLst>
</file>

<file path=ppt/tags/tag117.xml><?xml version="1.0" encoding="utf-8"?>
<p:tagLst xmlns:p="http://schemas.openxmlformats.org/presentationml/2006/main">
  <p:tag name="PA" val="v5.0.5"/>
</p:tagLst>
</file>

<file path=ppt/tags/tag118.xml><?xml version="1.0" encoding="utf-8"?>
<p:tagLst xmlns:p="http://schemas.openxmlformats.org/presentationml/2006/main">
  <p:tag name="PA" val="v5.0.5"/>
</p:tagLst>
</file>

<file path=ppt/tags/tag119.xml><?xml version="1.0" encoding="utf-8"?>
<p:tagLst xmlns:p="http://schemas.openxmlformats.org/presentationml/2006/main">
  <p:tag name="PA" val="v5.0.5"/>
</p:tagLst>
</file>

<file path=ppt/tags/tag12.xml><?xml version="1.0" encoding="utf-8"?>
<p:tagLst xmlns:p="http://schemas.openxmlformats.org/presentationml/2006/main">
  <p:tag name="PA" val="v5.0.5"/>
</p:tagLst>
</file>

<file path=ppt/tags/tag120.xml><?xml version="1.0" encoding="utf-8"?>
<p:tagLst xmlns:p="http://schemas.openxmlformats.org/presentationml/2006/main">
  <p:tag name="PA" val="v5.0.5"/>
</p:tagLst>
</file>

<file path=ppt/tags/tag121.xml><?xml version="1.0" encoding="utf-8"?>
<p:tagLst xmlns:p="http://schemas.openxmlformats.org/presentationml/2006/main">
  <p:tag name="PA" val="v5.0.5"/>
</p:tagLst>
</file>

<file path=ppt/tags/tag122.xml><?xml version="1.0" encoding="utf-8"?>
<p:tagLst xmlns:p="http://schemas.openxmlformats.org/presentationml/2006/main">
  <p:tag name="PA" val="v5.0.5"/>
</p:tagLst>
</file>

<file path=ppt/tags/tag123.xml><?xml version="1.0" encoding="utf-8"?>
<p:tagLst xmlns:p="http://schemas.openxmlformats.org/presentationml/2006/main">
  <p:tag name="PA" val="v5.0.5"/>
</p:tagLst>
</file>

<file path=ppt/tags/tag124.xml><?xml version="1.0" encoding="utf-8"?>
<p:tagLst xmlns:p="http://schemas.openxmlformats.org/presentationml/2006/main">
  <p:tag name="PA" val="v5.0.5"/>
</p:tagLst>
</file>

<file path=ppt/tags/tag125.xml><?xml version="1.0" encoding="utf-8"?>
<p:tagLst xmlns:p="http://schemas.openxmlformats.org/presentationml/2006/main">
  <p:tag name="PA" val="v5.0.5"/>
</p:tagLst>
</file>

<file path=ppt/tags/tag126.xml><?xml version="1.0" encoding="utf-8"?>
<p:tagLst xmlns:p="http://schemas.openxmlformats.org/presentationml/2006/main">
  <p:tag name="PA" val="v5.0.5"/>
</p:tagLst>
</file>

<file path=ppt/tags/tag127.xml><?xml version="1.0" encoding="utf-8"?>
<p:tagLst xmlns:p="http://schemas.openxmlformats.org/presentationml/2006/main">
  <p:tag name="PA" val="v5.0.5"/>
</p:tagLst>
</file>

<file path=ppt/tags/tag128.xml><?xml version="1.0" encoding="utf-8"?>
<p:tagLst xmlns:p="http://schemas.openxmlformats.org/presentationml/2006/main">
  <p:tag name="PA" val="v5.0.5"/>
</p:tagLst>
</file>

<file path=ppt/tags/tag129.xml><?xml version="1.0" encoding="utf-8"?>
<p:tagLst xmlns:p="http://schemas.openxmlformats.org/presentationml/2006/main">
  <p:tag name="PA" val="v5.0.5"/>
</p:tagLst>
</file>

<file path=ppt/tags/tag13.xml><?xml version="1.0" encoding="utf-8"?>
<p:tagLst xmlns:p="http://schemas.openxmlformats.org/presentationml/2006/main">
  <p:tag name="PA" val="v5.0.5"/>
</p:tagLst>
</file>

<file path=ppt/tags/tag130.xml><?xml version="1.0" encoding="utf-8"?>
<p:tagLst xmlns:p="http://schemas.openxmlformats.org/presentationml/2006/main">
  <p:tag name="PA" val="v5.0.5"/>
</p:tagLst>
</file>

<file path=ppt/tags/tag131.xml><?xml version="1.0" encoding="utf-8"?>
<p:tagLst xmlns:p="http://schemas.openxmlformats.org/presentationml/2006/main">
  <p:tag name="PA" val="v5.0.5"/>
</p:tagLst>
</file>

<file path=ppt/tags/tag132.xml><?xml version="1.0" encoding="utf-8"?>
<p:tagLst xmlns:p="http://schemas.openxmlformats.org/presentationml/2006/main">
  <p:tag name="PA" val="v5.0.5"/>
</p:tagLst>
</file>

<file path=ppt/tags/tag133.xml><?xml version="1.0" encoding="utf-8"?>
<p:tagLst xmlns:p="http://schemas.openxmlformats.org/presentationml/2006/main">
  <p:tag name="PA" val="v5.0.5"/>
</p:tagLst>
</file>

<file path=ppt/tags/tag134.xml><?xml version="1.0" encoding="utf-8"?>
<p:tagLst xmlns:p="http://schemas.openxmlformats.org/presentationml/2006/main">
  <p:tag name="PA" val="v5.0.5"/>
</p:tagLst>
</file>

<file path=ppt/tags/tag135.xml><?xml version="1.0" encoding="utf-8"?>
<p:tagLst xmlns:p="http://schemas.openxmlformats.org/presentationml/2006/main">
  <p:tag name="PA" val="v5.0.5"/>
</p:tagLst>
</file>

<file path=ppt/tags/tag136.xml><?xml version="1.0" encoding="utf-8"?>
<p:tagLst xmlns:p="http://schemas.openxmlformats.org/presentationml/2006/main">
  <p:tag name="PA" val="v5.0.5"/>
</p:tagLst>
</file>

<file path=ppt/tags/tag137.xml><?xml version="1.0" encoding="utf-8"?>
<p:tagLst xmlns:p="http://schemas.openxmlformats.org/presentationml/2006/main">
  <p:tag name="PA" val="v5.0.5"/>
</p:tagLst>
</file>

<file path=ppt/tags/tag138.xml><?xml version="1.0" encoding="utf-8"?>
<p:tagLst xmlns:p="http://schemas.openxmlformats.org/presentationml/2006/main">
  <p:tag name="PA" val="v5.0.5"/>
</p:tagLst>
</file>

<file path=ppt/tags/tag139.xml><?xml version="1.0" encoding="utf-8"?>
<p:tagLst xmlns:p="http://schemas.openxmlformats.org/presentationml/2006/main">
  <p:tag name="PA" val="v5.0.5"/>
</p:tagLst>
</file>

<file path=ppt/tags/tag14.xml><?xml version="1.0" encoding="utf-8"?>
<p:tagLst xmlns:p="http://schemas.openxmlformats.org/presentationml/2006/main">
  <p:tag name="PA" val="v5.0.5"/>
</p:tagLst>
</file>

<file path=ppt/tags/tag140.xml><?xml version="1.0" encoding="utf-8"?>
<p:tagLst xmlns:p="http://schemas.openxmlformats.org/presentationml/2006/main">
  <p:tag name="PA" val="v5.0.5"/>
</p:tagLst>
</file>

<file path=ppt/tags/tag141.xml><?xml version="1.0" encoding="utf-8"?>
<p:tagLst xmlns:p="http://schemas.openxmlformats.org/presentationml/2006/main">
  <p:tag name="PA" val="v5.0.5"/>
</p:tagLst>
</file>

<file path=ppt/tags/tag15.xml><?xml version="1.0" encoding="utf-8"?>
<p:tagLst xmlns:p="http://schemas.openxmlformats.org/presentationml/2006/main">
  <p:tag name="PA" val="v5.0.5"/>
</p:tagLst>
</file>

<file path=ppt/tags/tag16.xml><?xml version="1.0" encoding="utf-8"?>
<p:tagLst xmlns:p="http://schemas.openxmlformats.org/presentationml/2006/main">
  <p:tag name="PA" val="v5.0.5"/>
</p:tagLst>
</file>

<file path=ppt/tags/tag17.xml><?xml version="1.0" encoding="utf-8"?>
<p:tagLst xmlns:p="http://schemas.openxmlformats.org/presentationml/2006/main">
  <p:tag name="PA" val="v5.0.5"/>
</p:tagLst>
</file>

<file path=ppt/tags/tag18.xml><?xml version="1.0" encoding="utf-8"?>
<p:tagLst xmlns:p="http://schemas.openxmlformats.org/presentationml/2006/main">
  <p:tag name="PA" val="v5.0.5"/>
</p:tagLst>
</file>

<file path=ppt/tags/tag19.xml><?xml version="1.0" encoding="utf-8"?>
<p:tagLst xmlns:p="http://schemas.openxmlformats.org/presentationml/2006/main">
  <p:tag name="PA" val="v5.0.5"/>
</p:tagLst>
</file>

<file path=ppt/tags/tag2.xml><?xml version="1.0" encoding="utf-8"?>
<p:tagLst xmlns:p="http://schemas.openxmlformats.org/presentationml/2006/main">
  <p:tag name="PA" val="v5.0.5"/>
</p:tagLst>
</file>

<file path=ppt/tags/tag20.xml><?xml version="1.0" encoding="utf-8"?>
<p:tagLst xmlns:p="http://schemas.openxmlformats.org/presentationml/2006/main">
  <p:tag name="PA" val="v5.0.5"/>
</p:tagLst>
</file>

<file path=ppt/tags/tag21.xml><?xml version="1.0" encoding="utf-8"?>
<p:tagLst xmlns:p="http://schemas.openxmlformats.org/presentationml/2006/main">
  <p:tag name="PA" val="v5.0.5"/>
</p:tagLst>
</file>

<file path=ppt/tags/tag22.xml><?xml version="1.0" encoding="utf-8"?>
<p:tagLst xmlns:p="http://schemas.openxmlformats.org/presentationml/2006/main">
  <p:tag name="PA" val="v5.0.5"/>
</p:tagLst>
</file>

<file path=ppt/tags/tag23.xml><?xml version="1.0" encoding="utf-8"?>
<p:tagLst xmlns:p="http://schemas.openxmlformats.org/presentationml/2006/main">
  <p:tag name="PA" val="v5.0.5"/>
</p:tagLst>
</file>

<file path=ppt/tags/tag24.xml><?xml version="1.0" encoding="utf-8"?>
<p:tagLst xmlns:p="http://schemas.openxmlformats.org/presentationml/2006/main">
  <p:tag name="PA" val="v5.0.5"/>
</p:tagLst>
</file>

<file path=ppt/tags/tag25.xml><?xml version="1.0" encoding="utf-8"?>
<p:tagLst xmlns:p="http://schemas.openxmlformats.org/presentationml/2006/main">
  <p:tag name="PA" val="v5.0.5"/>
</p:tagLst>
</file>

<file path=ppt/tags/tag26.xml><?xml version="1.0" encoding="utf-8"?>
<p:tagLst xmlns:p="http://schemas.openxmlformats.org/presentationml/2006/main">
  <p:tag name="PA" val="v5.0.5"/>
</p:tagLst>
</file>

<file path=ppt/tags/tag27.xml><?xml version="1.0" encoding="utf-8"?>
<p:tagLst xmlns:p="http://schemas.openxmlformats.org/presentationml/2006/main">
  <p:tag name="PA" val="v5.0.5"/>
</p:tagLst>
</file>

<file path=ppt/tags/tag28.xml><?xml version="1.0" encoding="utf-8"?>
<p:tagLst xmlns:p="http://schemas.openxmlformats.org/presentationml/2006/main">
  <p:tag name="PA" val="v5.0.5"/>
</p:tagLst>
</file>

<file path=ppt/tags/tag29.xml><?xml version="1.0" encoding="utf-8"?>
<p:tagLst xmlns:p="http://schemas.openxmlformats.org/presentationml/2006/main">
  <p:tag name="PA" val="v5.0.5"/>
</p:tagLst>
</file>

<file path=ppt/tags/tag3.xml><?xml version="1.0" encoding="utf-8"?>
<p:tagLst xmlns:p="http://schemas.openxmlformats.org/presentationml/2006/main">
  <p:tag name="PA" val="v5.0.5"/>
</p:tagLst>
</file>

<file path=ppt/tags/tag30.xml><?xml version="1.0" encoding="utf-8"?>
<p:tagLst xmlns:p="http://schemas.openxmlformats.org/presentationml/2006/main">
  <p:tag name="PA" val="v5.0.5"/>
</p:tagLst>
</file>

<file path=ppt/tags/tag31.xml><?xml version="1.0" encoding="utf-8"?>
<p:tagLst xmlns:p="http://schemas.openxmlformats.org/presentationml/2006/main">
  <p:tag name="PA" val="v5.0.5"/>
</p:tagLst>
</file>

<file path=ppt/tags/tag32.xml><?xml version="1.0" encoding="utf-8"?>
<p:tagLst xmlns:p="http://schemas.openxmlformats.org/presentationml/2006/main">
  <p:tag name="PA" val="v5.0.5"/>
</p:tagLst>
</file>

<file path=ppt/tags/tag33.xml><?xml version="1.0" encoding="utf-8"?>
<p:tagLst xmlns:p="http://schemas.openxmlformats.org/presentationml/2006/main">
  <p:tag name="PA" val="v5.0.5"/>
</p:tagLst>
</file>

<file path=ppt/tags/tag34.xml><?xml version="1.0" encoding="utf-8"?>
<p:tagLst xmlns:p="http://schemas.openxmlformats.org/presentationml/2006/main">
  <p:tag name="KSO_WM_UNIT_PLACING_PICTURE_USER_VIEWPORT" val="{&quot;height&quot;:5054,&quot;width&quot;:9758}"/>
</p:tagLst>
</file>

<file path=ppt/tags/tag35.xml><?xml version="1.0" encoding="utf-8"?>
<p:tagLst xmlns:p="http://schemas.openxmlformats.org/presentationml/2006/main">
  <p:tag name="PA" val="v5.0.5"/>
</p:tagLst>
</file>

<file path=ppt/tags/tag36.xml><?xml version="1.0" encoding="utf-8"?>
<p:tagLst xmlns:p="http://schemas.openxmlformats.org/presentationml/2006/main">
  <p:tag name="PA" val="v5.0.5"/>
</p:tagLst>
</file>

<file path=ppt/tags/tag37.xml><?xml version="1.0" encoding="utf-8"?>
<p:tagLst xmlns:p="http://schemas.openxmlformats.org/presentationml/2006/main">
  <p:tag name="PA" val="v5.0.5"/>
</p:tagLst>
</file>

<file path=ppt/tags/tag38.xml><?xml version="1.0" encoding="utf-8"?>
<p:tagLst xmlns:p="http://schemas.openxmlformats.org/presentationml/2006/main">
  <p:tag name="PA" val="v5.0.5"/>
</p:tagLst>
</file>

<file path=ppt/tags/tag39.xml><?xml version="1.0" encoding="utf-8"?>
<p:tagLst xmlns:p="http://schemas.openxmlformats.org/presentationml/2006/main">
  <p:tag name="PA" val="v5.0.5"/>
</p:tagLst>
</file>

<file path=ppt/tags/tag4.xml><?xml version="1.0" encoding="utf-8"?>
<p:tagLst xmlns:p="http://schemas.openxmlformats.org/presentationml/2006/main">
  <p:tag name="PA" val="v5.0.5"/>
</p:tagLst>
</file>

<file path=ppt/tags/tag40.xml><?xml version="1.0" encoding="utf-8"?>
<p:tagLst xmlns:p="http://schemas.openxmlformats.org/presentationml/2006/main">
  <p:tag name="PA" val="v5.0.5"/>
</p:tagLst>
</file>

<file path=ppt/tags/tag41.xml><?xml version="1.0" encoding="utf-8"?>
<p:tagLst xmlns:p="http://schemas.openxmlformats.org/presentationml/2006/main">
  <p:tag name="PA" val="v5.0.5"/>
</p:tagLst>
</file>

<file path=ppt/tags/tag42.xml><?xml version="1.0" encoding="utf-8"?>
<p:tagLst xmlns:p="http://schemas.openxmlformats.org/presentationml/2006/main">
  <p:tag name="PA" val="v5.0.5"/>
</p:tagLst>
</file>

<file path=ppt/tags/tag43.xml><?xml version="1.0" encoding="utf-8"?>
<p:tagLst xmlns:p="http://schemas.openxmlformats.org/presentationml/2006/main">
  <p:tag name="PA" val="v5.0.5"/>
</p:tagLst>
</file>

<file path=ppt/tags/tag44.xml><?xml version="1.0" encoding="utf-8"?>
<p:tagLst xmlns:p="http://schemas.openxmlformats.org/presentationml/2006/main">
  <p:tag name="PA" val="v5.0.5"/>
</p:tagLst>
</file>

<file path=ppt/tags/tag45.xml><?xml version="1.0" encoding="utf-8"?>
<p:tagLst xmlns:p="http://schemas.openxmlformats.org/presentationml/2006/main">
  <p:tag name="PA" val="v5.0.5"/>
</p:tagLst>
</file>

<file path=ppt/tags/tag46.xml><?xml version="1.0" encoding="utf-8"?>
<p:tagLst xmlns:p="http://schemas.openxmlformats.org/presentationml/2006/main">
  <p:tag name="PA" val="v5.0.5"/>
</p:tagLst>
</file>

<file path=ppt/tags/tag47.xml><?xml version="1.0" encoding="utf-8"?>
<p:tagLst xmlns:p="http://schemas.openxmlformats.org/presentationml/2006/main">
  <p:tag name="PA" val="v5.0.5"/>
</p:tagLst>
</file>

<file path=ppt/tags/tag48.xml><?xml version="1.0" encoding="utf-8"?>
<p:tagLst xmlns:p="http://schemas.openxmlformats.org/presentationml/2006/main">
  <p:tag name="PA" val="v5.0.5"/>
</p:tagLst>
</file>

<file path=ppt/tags/tag49.xml><?xml version="1.0" encoding="utf-8"?>
<p:tagLst xmlns:p="http://schemas.openxmlformats.org/presentationml/2006/main">
  <p:tag name="PA" val="v5.0.5"/>
</p:tagLst>
</file>

<file path=ppt/tags/tag5.xml><?xml version="1.0" encoding="utf-8"?>
<p:tagLst xmlns:p="http://schemas.openxmlformats.org/presentationml/2006/main">
  <p:tag name="PA" val="v5.0.5"/>
</p:tagLst>
</file>

<file path=ppt/tags/tag50.xml><?xml version="1.0" encoding="utf-8"?>
<p:tagLst xmlns:p="http://schemas.openxmlformats.org/presentationml/2006/main">
  <p:tag name="PA" val="v5.0.5"/>
</p:tagLst>
</file>

<file path=ppt/tags/tag51.xml><?xml version="1.0" encoding="utf-8"?>
<p:tagLst xmlns:p="http://schemas.openxmlformats.org/presentationml/2006/main">
  <p:tag name="PA" val="v5.0.5"/>
</p:tagLst>
</file>

<file path=ppt/tags/tag52.xml><?xml version="1.0" encoding="utf-8"?>
<p:tagLst xmlns:p="http://schemas.openxmlformats.org/presentationml/2006/main">
  <p:tag name="PA" val="v5.0.5"/>
</p:tagLst>
</file>

<file path=ppt/tags/tag53.xml><?xml version="1.0" encoding="utf-8"?>
<p:tagLst xmlns:p="http://schemas.openxmlformats.org/presentationml/2006/main">
  <p:tag name="PA" val="v5.0.5"/>
</p:tagLst>
</file>

<file path=ppt/tags/tag54.xml><?xml version="1.0" encoding="utf-8"?>
<p:tagLst xmlns:p="http://schemas.openxmlformats.org/presentationml/2006/main">
  <p:tag name="PA" val="v5.0.5"/>
</p:tagLst>
</file>

<file path=ppt/tags/tag55.xml><?xml version="1.0" encoding="utf-8"?>
<p:tagLst xmlns:p="http://schemas.openxmlformats.org/presentationml/2006/main">
  <p:tag name="PA" val="v5.0.5"/>
</p:tagLst>
</file>

<file path=ppt/tags/tag56.xml><?xml version="1.0" encoding="utf-8"?>
<p:tagLst xmlns:p="http://schemas.openxmlformats.org/presentationml/2006/main">
  <p:tag name="PA" val="v5.0.5"/>
</p:tagLst>
</file>

<file path=ppt/tags/tag57.xml><?xml version="1.0" encoding="utf-8"?>
<p:tagLst xmlns:p="http://schemas.openxmlformats.org/presentationml/2006/main">
  <p:tag name="PA" val="v5.0.5"/>
</p:tagLst>
</file>

<file path=ppt/tags/tag58.xml><?xml version="1.0" encoding="utf-8"?>
<p:tagLst xmlns:p="http://schemas.openxmlformats.org/presentationml/2006/main">
  <p:tag name="PA" val="v5.0.5"/>
</p:tagLst>
</file>

<file path=ppt/tags/tag59.xml><?xml version="1.0" encoding="utf-8"?>
<p:tagLst xmlns:p="http://schemas.openxmlformats.org/presentationml/2006/main">
  <p:tag name="PA" val="v5.0.5"/>
</p:tagLst>
</file>

<file path=ppt/tags/tag6.xml><?xml version="1.0" encoding="utf-8"?>
<p:tagLst xmlns:p="http://schemas.openxmlformats.org/presentationml/2006/main">
  <p:tag name="PA" val="v5.0.5"/>
</p:tagLst>
</file>

<file path=ppt/tags/tag60.xml><?xml version="1.0" encoding="utf-8"?>
<p:tagLst xmlns:p="http://schemas.openxmlformats.org/presentationml/2006/main">
  <p:tag name="PA" val="v5.0.5"/>
</p:tagLst>
</file>

<file path=ppt/tags/tag61.xml><?xml version="1.0" encoding="utf-8"?>
<p:tagLst xmlns:p="http://schemas.openxmlformats.org/presentationml/2006/main">
  <p:tag name="PA" val="v5.0.5"/>
</p:tagLst>
</file>

<file path=ppt/tags/tag62.xml><?xml version="1.0" encoding="utf-8"?>
<p:tagLst xmlns:p="http://schemas.openxmlformats.org/presentationml/2006/main">
  <p:tag name="PA" val="v5.0.5"/>
</p:tagLst>
</file>

<file path=ppt/tags/tag63.xml><?xml version="1.0" encoding="utf-8"?>
<p:tagLst xmlns:p="http://schemas.openxmlformats.org/presentationml/2006/main">
  <p:tag name="PA" val="v5.0.5"/>
</p:tagLst>
</file>

<file path=ppt/tags/tag64.xml><?xml version="1.0" encoding="utf-8"?>
<p:tagLst xmlns:p="http://schemas.openxmlformats.org/presentationml/2006/main">
  <p:tag name="PA" val="v5.0.5"/>
</p:tagLst>
</file>

<file path=ppt/tags/tag65.xml><?xml version="1.0" encoding="utf-8"?>
<p:tagLst xmlns:p="http://schemas.openxmlformats.org/presentationml/2006/main">
  <p:tag name="PA" val="v5.0.5"/>
</p:tagLst>
</file>

<file path=ppt/tags/tag66.xml><?xml version="1.0" encoding="utf-8"?>
<p:tagLst xmlns:p="http://schemas.openxmlformats.org/presentationml/2006/main">
  <p:tag name="PA" val="v5.0.5"/>
</p:tagLst>
</file>

<file path=ppt/tags/tag67.xml><?xml version="1.0" encoding="utf-8"?>
<p:tagLst xmlns:p="http://schemas.openxmlformats.org/presentationml/2006/main">
  <p:tag name="PA" val="v5.0.5"/>
</p:tagLst>
</file>

<file path=ppt/tags/tag68.xml><?xml version="1.0" encoding="utf-8"?>
<p:tagLst xmlns:p="http://schemas.openxmlformats.org/presentationml/2006/main">
  <p:tag name="KSO_WM_UNIT_PLACING_PICTURE_USER_VIEWPORT" val="{&quot;height&quot;:5060,&quot;width&quot;:4560}"/>
</p:tagLst>
</file>

<file path=ppt/tags/tag69.xml><?xml version="1.0" encoding="utf-8"?>
<p:tagLst xmlns:p="http://schemas.openxmlformats.org/presentationml/2006/main">
  <p:tag name="KSO_WM_UNIT_PLACING_PICTURE_USER_VIEWPORT" val="{&quot;height&quot;:5060,&quot;width&quot;:4560}"/>
</p:tagLst>
</file>

<file path=ppt/tags/tag7.xml><?xml version="1.0" encoding="utf-8"?>
<p:tagLst xmlns:p="http://schemas.openxmlformats.org/presentationml/2006/main">
  <p:tag name="PA" val="v5.0.5"/>
</p:tagLst>
</file>

<file path=ppt/tags/tag70.xml><?xml version="1.0" encoding="utf-8"?>
<p:tagLst xmlns:p="http://schemas.openxmlformats.org/presentationml/2006/main">
  <p:tag name="KSO_WM_UNIT_PLACING_PICTURE_USER_VIEWPORT" val="{&quot;height&quot;:5060,&quot;width&quot;:4560}"/>
</p:tagLst>
</file>

<file path=ppt/tags/tag71.xml><?xml version="1.0" encoding="utf-8"?>
<p:tagLst xmlns:p="http://schemas.openxmlformats.org/presentationml/2006/main">
  <p:tag name="KSO_WM_UNIT_PLACING_PICTURE_USER_VIEWPORT" val="{&quot;height&quot;:5060,&quot;width&quot;:4560}"/>
</p:tagLst>
</file>

<file path=ppt/tags/tag72.xml><?xml version="1.0" encoding="utf-8"?>
<p:tagLst xmlns:p="http://schemas.openxmlformats.org/presentationml/2006/main">
  <p:tag name="KSO_WM_UNIT_PLACING_PICTURE_USER_VIEWPORT" val="{&quot;height&quot;:5060,&quot;width&quot;:4560}"/>
</p:tagLst>
</file>

<file path=ppt/tags/tag73.xml><?xml version="1.0" encoding="utf-8"?>
<p:tagLst xmlns:p="http://schemas.openxmlformats.org/presentationml/2006/main">
  <p:tag name="PA" val="v5.0.5"/>
</p:tagLst>
</file>

<file path=ppt/tags/tag74.xml><?xml version="1.0" encoding="utf-8"?>
<p:tagLst xmlns:p="http://schemas.openxmlformats.org/presentationml/2006/main">
  <p:tag name="PA" val="v5.0.5"/>
</p:tagLst>
</file>

<file path=ppt/tags/tag75.xml><?xml version="1.0" encoding="utf-8"?>
<p:tagLst xmlns:p="http://schemas.openxmlformats.org/presentationml/2006/main">
  <p:tag name="PA" val="v5.0.5"/>
</p:tagLst>
</file>

<file path=ppt/tags/tag76.xml><?xml version="1.0" encoding="utf-8"?>
<p:tagLst xmlns:p="http://schemas.openxmlformats.org/presentationml/2006/main">
  <p:tag name="PA" val="v5.0.5"/>
</p:tagLst>
</file>

<file path=ppt/tags/tag77.xml><?xml version="1.0" encoding="utf-8"?>
<p:tagLst xmlns:p="http://schemas.openxmlformats.org/presentationml/2006/main">
  <p:tag name="PA" val="v5.0.5"/>
</p:tagLst>
</file>

<file path=ppt/tags/tag78.xml><?xml version="1.0" encoding="utf-8"?>
<p:tagLst xmlns:p="http://schemas.openxmlformats.org/presentationml/2006/main">
  <p:tag name="PA" val="v5.0.5"/>
</p:tagLst>
</file>

<file path=ppt/tags/tag79.xml><?xml version="1.0" encoding="utf-8"?>
<p:tagLst xmlns:p="http://schemas.openxmlformats.org/presentationml/2006/main">
  <p:tag name="PA" val="v5.0.5"/>
</p:tagLst>
</file>

<file path=ppt/tags/tag8.xml><?xml version="1.0" encoding="utf-8"?>
<p:tagLst xmlns:p="http://schemas.openxmlformats.org/presentationml/2006/main">
  <p:tag name="PA" val="v5.0.5"/>
</p:tagLst>
</file>

<file path=ppt/tags/tag80.xml><?xml version="1.0" encoding="utf-8"?>
<p:tagLst xmlns:p="http://schemas.openxmlformats.org/presentationml/2006/main">
  <p:tag name="PA" val="v5.0.5"/>
</p:tagLst>
</file>

<file path=ppt/tags/tag81.xml><?xml version="1.0" encoding="utf-8"?>
<p:tagLst xmlns:p="http://schemas.openxmlformats.org/presentationml/2006/main">
  <p:tag name="PA" val="v5.0.5"/>
</p:tagLst>
</file>

<file path=ppt/tags/tag82.xml><?xml version="1.0" encoding="utf-8"?>
<p:tagLst xmlns:p="http://schemas.openxmlformats.org/presentationml/2006/main">
  <p:tag name="PA" val="v5.0.5"/>
</p:tagLst>
</file>

<file path=ppt/tags/tag83.xml><?xml version="1.0" encoding="utf-8"?>
<p:tagLst xmlns:p="http://schemas.openxmlformats.org/presentationml/2006/main">
  <p:tag name="PA" val="v5.0.5"/>
</p:tagLst>
</file>

<file path=ppt/tags/tag84.xml><?xml version="1.0" encoding="utf-8"?>
<p:tagLst xmlns:p="http://schemas.openxmlformats.org/presentationml/2006/main">
  <p:tag name="PA" val="v5.0.5"/>
</p:tagLst>
</file>

<file path=ppt/tags/tag85.xml><?xml version="1.0" encoding="utf-8"?>
<p:tagLst xmlns:p="http://schemas.openxmlformats.org/presentationml/2006/main">
  <p:tag name="PA" val="v5.0.5"/>
</p:tagLst>
</file>

<file path=ppt/tags/tag86.xml><?xml version="1.0" encoding="utf-8"?>
<p:tagLst xmlns:p="http://schemas.openxmlformats.org/presentationml/2006/main">
  <p:tag name="PA" val="v5.0.5"/>
</p:tagLst>
</file>

<file path=ppt/tags/tag87.xml><?xml version="1.0" encoding="utf-8"?>
<p:tagLst xmlns:p="http://schemas.openxmlformats.org/presentationml/2006/main">
  <p:tag name="PA" val="v5.0.5"/>
</p:tagLst>
</file>

<file path=ppt/tags/tag88.xml><?xml version="1.0" encoding="utf-8"?>
<p:tagLst xmlns:p="http://schemas.openxmlformats.org/presentationml/2006/main">
  <p:tag name="PA" val="v5.0.5"/>
</p:tagLst>
</file>

<file path=ppt/tags/tag89.xml><?xml version="1.0" encoding="utf-8"?>
<p:tagLst xmlns:p="http://schemas.openxmlformats.org/presentationml/2006/main">
  <p:tag name="PA" val="v5.0.5"/>
</p:tagLst>
</file>

<file path=ppt/tags/tag9.xml><?xml version="1.0" encoding="utf-8"?>
<p:tagLst xmlns:p="http://schemas.openxmlformats.org/presentationml/2006/main">
  <p:tag name="PA" val="v5.0.5"/>
</p:tagLst>
</file>

<file path=ppt/tags/tag90.xml><?xml version="1.0" encoding="utf-8"?>
<p:tagLst xmlns:p="http://schemas.openxmlformats.org/presentationml/2006/main">
  <p:tag name="PA" val="v5.0.5"/>
</p:tagLst>
</file>

<file path=ppt/tags/tag91.xml><?xml version="1.0" encoding="utf-8"?>
<p:tagLst xmlns:p="http://schemas.openxmlformats.org/presentationml/2006/main">
  <p:tag name="PA" val="v5.0.5"/>
</p:tagLst>
</file>

<file path=ppt/tags/tag92.xml><?xml version="1.0" encoding="utf-8"?>
<p:tagLst xmlns:p="http://schemas.openxmlformats.org/presentationml/2006/main">
  <p:tag name="PA" val="v5.0.5"/>
</p:tagLst>
</file>

<file path=ppt/tags/tag93.xml><?xml version="1.0" encoding="utf-8"?>
<p:tagLst xmlns:p="http://schemas.openxmlformats.org/presentationml/2006/main">
  <p:tag name="PA" val="v5.0.5"/>
</p:tagLst>
</file>

<file path=ppt/tags/tag94.xml><?xml version="1.0" encoding="utf-8"?>
<p:tagLst xmlns:p="http://schemas.openxmlformats.org/presentationml/2006/main">
  <p:tag name="PA" val="v5.0.5"/>
</p:tagLst>
</file>

<file path=ppt/tags/tag95.xml><?xml version="1.0" encoding="utf-8"?>
<p:tagLst xmlns:p="http://schemas.openxmlformats.org/presentationml/2006/main">
  <p:tag name="PA" val="v5.0.5"/>
</p:tagLst>
</file>

<file path=ppt/tags/tag96.xml><?xml version="1.0" encoding="utf-8"?>
<p:tagLst xmlns:p="http://schemas.openxmlformats.org/presentationml/2006/main">
  <p:tag name="PA" val="v5.0.5"/>
</p:tagLst>
</file>

<file path=ppt/tags/tag97.xml><?xml version="1.0" encoding="utf-8"?>
<p:tagLst xmlns:p="http://schemas.openxmlformats.org/presentationml/2006/main">
  <p:tag name="PA" val="v5.0.5"/>
</p:tagLst>
</file>

<file path=ppt/tags/tag98.xml><?xml version="1.0" encoding="utf-8"?>
<p:tagLst xmlns:p="http://schemas.openxmlformats.org/presentationml/2006/main">
  <p:tag name="PA" val="v5.0.5"/>
</p:tagLst>
</file>

<file path=ppt/tags/tag99.xml><?xml version="1.0" encoding="utf-8"?>
<p:tagLst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5487</Words>
  <Application>WPS 演示</Application>
  <PresentationFormat>宽屏</PresentationFormat>
  <Paragraphs>495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Arial Black</vt:lpstr>
      <vt:lpstr>方正悠黑体加粗</vt:lpstr>
      <vt:lpstr>等线</vt:lpstr>
      <vt:lpstr>Arial Unicode MS</vt:lpstr>
      <vt:lpstr>等线 Light</vt:lpstr>
      <vt:lpstr>Calibri</vt:lpstr>
      <vt:lpstr>Office 主题​​</vt:lpstr>
      <vt:lpstr>Word.Document.12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王大善人</cp:lastModifiedBy>
  <cp:revision>162</cp:revision>
  <dcterms:created xsi:type="dcterms:W3CDTF">2018-07-30T04:29:00Z</dcterms:created>
  <dcterms:modified xsi:type="dcterms:W3CDTF">2020-11-11T02:00:11Z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